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docm" ContentType="application/vnd.ms-word.document.macroEnabled.12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8" r:id="rId2"/>
    <p:sldMasterId id="2147483908" r:id="rId3"/>
  </p:sldMasterIdLst>
  <p:notesMasterIdLst>
    <p:notesMasterId r:id="rId30"/>
  </p:notesMasterIdLst>
  <p:sldIdLst>
    <p:sldId id="286" r:id="rId4"/>
    <p:sldId id="287" r:id="rId5"/>
    <p:sldId id="256" r:id="rId6"/>
    <p:sldId id="285" r:id="rId7"/>
    <p:sldId id="289" r:id="rId8"/>
    <p:sldId id="290" r:id="rId9"/>
    <p:sldId id="288" r:id="rId10"/>
    <p:sldId id="292" r:id="rId11"/>
    <p:sldId id="297" r:id="rId12"/>
    <p:sldId id="298" r:id="rId13"/>
    <p:sldId id="299" r:id="rId14"/>
    <p:sldId id="301" r:id="rId15"/>
    <p:sldId id="294" r:id="rId16"/>
    <p:sldId id="295" r:id="rId17"/>
    <p:sldId id="296" r:id="rId18"/>
    <p:sldId id="302" r:id="rId19"/>
    <p:sldId id="303" r:id="rId20"/>
    <p:sldId id="304" r:id="rId21"/>
    <p:sldId id="273" r:id="rId22"/>
    <p:sldId id="276" r:id="rId23"/>
    <p:sldId id="305" r:id="rId24"/>
    <p:sldId id="306" r:id="rId25"/>
    <p:sldId id="308" r:id="rId26"/>
    <p:sldId id="277" r:id="rId27"/>
    <p:sldId id="307" r:id="rId28"/>
    <p:sldId id="281" r:id="rId29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0000"/>
    <a:srgbClr val="0099FF"/>
    <a:srgbClr val="008000"/>
    <a:srgbClr val="000099"/>
    <a:srgbClr val="99FF66"/>
    <a:srgbClr val="CC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11" Type="http://schemas.openxmlformats.org/officeDocument/2006/relationships/image" Target="../media/image30.wmf"/><Relationship Id="rId5" Type="http://schemas.openxmlformats.org/officeDocument/2006/relationships/image" Target="../media/image24.wmf"/><Relationship Id="rId10" Type="http://schemas.openxmlformats.org/officeDocument/2006/relationships/image" Target="../media/image29.wmf"/><Relationship Id="rId4" Type="http://schemas.openxmlformats.org/officeDocument/2006/relationships/image" Target="../media/image23.wmf"/><Relationship Id="rId9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31B8C-C233-4AA2-8C8F-FBE0CF4FD354}" type="datetimeFigureOut">
              <a:rPr lang="uk-UA" smtClean="0"/>
              <a:pPr/>
              <a:t>17.11.2015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F4483-C49B-4081-8519-4636915E42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>
                  <a:latin typeface="+mn-lt"/>
                  <a:cs typeface="+mn-cs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229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0F514-290E-4949-BEAA-62AE465AD80A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687D3-E1F2-4ABC-B231-C5262978E82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2552900885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E5221-33F7-443E-85AC-38F0D935E31B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E11B8-8536-4627-8420-510590EC6D06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251007084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CFCFC-A453-4574-A1E8-68458AE0DB3A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451C91-9487-4FD9-8AEA-5E20ED7A3F3F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1591092588"/>
      </p:ext>
    </p:extLst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'єкт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FC68B-8928-4D64-88BE-1F5AF19FF4CF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46EF4-B88F-4564-8C36-37515383EB1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2501180173"/>
      </p:ext>
    </p:extLst>
  </p:cSld>
  <p:clrMapOvr>
    <a:masterClrMapping/>
  </p:clrMapOvr>
  <p:transition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і чотири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E5142-5DB2-44D5-84CD-9C8B0943F36F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1726911025"/>
      </p:ext>
    </p:extLst>
  </p:cSld>
  <p:clrMapOvr>
    <a:masterClrMapping/>
  </p:clrMapOvr>
  <p:transition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великий об'єкт і два маленьких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AEA40-B43B-4AC0-A0A4-91B09A6906F4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746256504"/>
      </p:ext>
    </p:extLst>
  </p:cSld>
  <p:clrMapOvr>
    <a:masterClrMapping/>
  </p:clrMapOvr>
  <p:transition>
    <p:blinds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і 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D413C-6297-4D88-BEB2-559BA510BE9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1101454730"/>
      </p:ext>
    </p:extLst>
  </p:cSld>
  <p:clrMapOvr>
    <a:masterClrMapping/>
  </p:clrMapOvr>
  <p:transition>
    <p:blinds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і таблиц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аблиці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endParaRPr lang="uk-UA" noProof="0" smtClean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CBBEA-3391-49B4-8D5B-0DE4D4D5DEB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1416462160"/>
      </p:ext>
    </p:extLst>
  </p:cSld>
  <p:clrMapOvr>
    <a:masterClrMapping/>
  </p:clrMapOvr>
  <p:transition>
    <p:blinds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5716FA-42A4-4DAE-9982-A8DB754BE0D5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1519148037"/>
      </p:ext>
    </p:extLst>
  </p:cSld>
  <p:clrMapOvr>
    <a:masterClrMapping/>
  </p:clrMapOvr>
  <p:transition>
    <p:blinds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893A58-A94C-4CEB-BA04-BA1E717ADE7D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3476098273"/>
      </p:ext>
    </p:extLst>
  </p:cSld>
  <p:clrMapOvr>
    <a:masterClrMapping/>
  </p:clrMapOvr>
  <p:transition>
    <p:blinds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992EC7-89CA-4483-827D-D9D8EF762E5F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365225282"/>
      </p:ext>
    </p:extLst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5921F-CE94-4672-87BA-8030C26A5697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78CF8-C0E4-47C4-AC4A-8CFA51B7ED49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2044235180"/>
      </p:ext>
    </p:extLst>
  </p:cSld>
  <p:clrMapOvr>
    <a:masterClrMapping/>
  </p:clrMapOvr>
  <p:transition>
    <p:blinds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2D55C5-22A8-494D-BC46-6BE027F44585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2177151825"/>
      </p:ext>
    </p:extLst>
  </p:cSld>
  <p:clrMapOvr>
    <a:masterClrMapping/>
  </p:clrMapOvr>
  <p:transition>
    <p:blinds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6DEAD3-44CA-4BA5-A8E3-371FC4ABC2B5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1963901993"/>
      </p:ext>
    </p:extLst>
  </p:cSld>
  <p:clrMapOvr>
    <a:masterClrMapping/>
  </p:clrMapOvr>
  <p:transition>
    <p:blinds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07771F-383E-4532-AE9E-AC7914D7E7E7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3788874167"/>
      </p:ext>
    </p:extLst>
  </p:cSld>
  <p:clrMapOvr>
    <a:masterClrMapping/>
  </p:clrMapOvr>
  <p:transition>
    <p:blinds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2D67DB-D73F-40A1-BEBF-B56431EB7C8D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2679933965"/>
      </p:ext>
    </p:extLst>
  </p:cSld>
  <p:clrMapOvr>
    <a:masterClrMapping/>
  </p:clrMapOvr>
  <p:transition>
    <p:blinds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4F936C-C910-4A95-B88F-79F550DDE79C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1633345789"/>
      </p:ext>
    </p:extLst>
  </p:cSld>
  <p:clrMapOvr>
    <a:masterClrMapping/>
  </p:clrMapOvr>
  <p:transition>
    <p:blinds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D8219B-8A76-460F-8F76-5A1C66B18D11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2628794342"/>
      </p:ext>
    </p:extLst>
  </p:cSld>
  <p:clrMapOvr>
    <a:masterClrMapping/>
  </p:clrMapOvr>
  <p:transition>
    <p:blinds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CF2B5C-4FD5-41B2-816A-8ACA5E640F56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2130529894"/>
      </p:ext>
    </p:extLst>
  </p:cSld>
  <p:clrMapOvr>
    <a:masterClrMapping/>
  </p:clrMapOvr>
  <p:transition>
    <p:blinds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5FCA0-52BF-4E4A-8BE1-F1881FD92955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="" xmlns:p14="http://schemas.microsoft.com/office/powerpoint/2010/main" val="2315312909"/>
      </p:ext>
    </p:extLst>
  </p:cSld>
  <p:clrMapOvr>
    <a:masterClrMapping/>
  </p:clrMapOvr>
  <p:transition>
    <p:blinds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'єкт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FC68B-8928-4D64-88BE-1F5AF19FF4CF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46EF4-B88F-4564-8C36-37515383EB1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2501180173"/>
      </p:ext>
    </p:extLst>
  </p:cSld>
  <p:clrMapOvr>
    <a:masterClrMapping/>
  </p:clrMapOvr>
  <p:transition>
    <p:blinds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і таблиц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аблиці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endParaRPr lang="uk-UA" noProof="0" smtClean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CBBEA-3391-49B4-8D5B-0DE4D4D5DEB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1416462160"/>
      </p:ext>
    </p:extLst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09644-E371-455A-BE54-894260EB022A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F44385-4DB0-4E09-A8DF-80F745FCB478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3045695213"/>
      </p:ext>
    </p:extLst>
  </p:cSld>
  <p:clrMapOvr>
    <a:masterClrMapping/>
  </p:clrMapOvr>
  <p:transition>
    <p:blinds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і чотири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E5142-5DB2-44D5-84CD-9C8B0943F36F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1726911025"/>
      </p:ext>
    </p:extLst>
  </p:cSld>
  <p:clrMapOvr>
    <a:masterClrMapping/>
  </p:clrMapOvr>
  <p:transition>
    <p:blinds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великий об'єкт і два маленьких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AEA40-B43B-4AC0-A0A4-91B09A6906F4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746256504"/>
      </p:ext>
    </p:extLst>
  </p:cSld>
  <p:clrMapOvr>
    <a:masterClrMapping/>
  </p:clrMapOvr>
  <p:transition>
    <p:blinds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і 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D413C-6297-4D88-BEB2-559BA510BE9B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1101454730"/>
      </p:ext>
    </p:extLst>
  </p:cSld>
  <p:clrMapOvr>
    <a:masterClrMapping/>
  </p:clrMapOvr>
  <p:transition>
    <p:blinds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0BB0E-4250-480C-B955-61DDC442E61D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853CF0-8F08-4F6E-9108-2B02AF78E02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3069465392"/>
      </p:ext>
    </p:extLst>
  </p:cSld>
  <p:clrMapOvr>
    <a:masterClrMapping/>
  </p:clrMapOvr>
  <p:transition>
    <p:blinds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ED1F-AF5C-4E91-9AE1-DD7C512AF13F}" type="slidenum">
              <a:rPr lang="ru-RU" altLang="uk-UA" smtClean="0"/>
              <a:pPr/>
              <a:t>‹#›</a:t>
            </a:fld>
            <a:endParaRPr lang="ru-RU" altLang="uk-UA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'єкт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FC68B-8928-4D64-88BE-1F5AF19FF4CF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46EF4-B88F-4564-8C36-37515383EB1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2501180173"/>
      </p:ext>
    </p:extLst>
  </p:cSld>
  <p:clrMapOvr>
    <a:masterClrMapping/>
  </p:clrMapOvr>
  <p:transition>
    <p:blinds dir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великий об'єкт і два маленьких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AEA40-B43B-4AC0-A0A4-91B09A6906F4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746256504"/>
      </p:ext>
    </p:extLst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D85E6-F05B-4D65-AD1D-A8C8FD2FA80A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210289-1917-4A60-846F-91A3F6DACE4A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4084665902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17370-B7F5-4A7A-B24E-CD9E52B1C99E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F2CCA-7A70-4EFD-B230-7536E6ECD2DF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2192584404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91565-1C7B-4DD7-B1FC-62DBBC22C4C6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7B2F9D-1C3E-432F-A30C-0AC375C4330C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772412939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7FBA4-0AF3-47FC-8575-938F5D075A4C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E51FC-B653-46D0-B670-6D2B2765CC27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2605313559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AD75C-9598-4680-B2E2-15E5CD5237D0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1EE45-1B90-4A65-8027-FC61FD37F763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="" xmlns:p14="http://schemas.microsoft.com/office/powerpoint/2010/main" val="3669868588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126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178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126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27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>
                  <a:latin typeface="+mn-lt"/>
                  <a:cs typeface="+mn-cs"/>
                </a:endParaRPr>
              </a:p>
            </p:txBody>
          </p:sp>
        </p:grpSp>
      </p:grpSp>
      <p:sp>
        <p:nvSpPr>
          <p:cNvPr id="717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717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  <a:cs typeface="+mn-cs"/>
              </a:defRPr>
            </a:lvl1pPr>
          </a:lstStyle>
          <a:p>
            <a:pPr>
              <a:defRPr/>
            </a:pPr>
            <a:fld id="{79CA0AD6-7640-4A71-8E4B-A2381346608D}" type="datetimeFigureOut">
              <a:rPr lang="uk-UA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2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6ABCC89-427F-4D84-8353-94686C794310}" type="slidenum">
              <a:rPr lang="uk-UA" altLang="uk-UA"/>
              <a:pPr/>
              <a:t>‹#›</a:t>
            </a:fld>
            <a:endParaRPr lang="uk-UA" altLang="uk-UA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30" r:id="rId13"/>
    <p:sldLayoutId id="2147483831" r:id="rId14"/>
    <p:sldLayoutId id="2147483832" r:id="rId15"/>
    <p:sldLayoutId id="2147483833" r:id="rId16"/>
  </p:sldLayoutIdLst>
  <p:transition>
    <p:blinds dir="vert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BEED1F-AF5C-4E91-9AE1-DD7C512AF13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34" r:id="rId12"/>
    <p:sldLayoutId id="2147483835" r:id="rId13"/>
    <p:sldLayoutId id="2147483836" r:id="rId14"/>
    <p:sldLayoutId id="2147483837" r:id="rId15"/>
    <p:sldLayoutId id="2147483838" r:id="rId16"/>
  </p:sldLayoutIdLst>
  <p:transition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9CA0AD6-7640-4A71-8E4B-A2381346608D}" type="datetimeFigureOut">
              <a:rPr lang="uk-UA" smtClean="0"/>
              <a:pPr>
                <a:defRPr/>
              </a:pPr>
              <a:t>17.11.2015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6ABCC89-427F-4D84-8353-94686C794310}" type="slidenum">
              <a:rPr lang="uk-UA" altLang="uk-UA" smtClean="0"/>
              <a:pPr/>
              <a:t>‹#›</a:t>
            </a:fld>
            <a:endParaRPr lang="uk-UA" altLang="uk-UA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3" r:id="rId13"/>
  </p:sldLayoutIdLst>
  <p:transition>
    <p:blinds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28.bin"/><Relationship Id="rId15" Type="http://schemas.openxmlformats.org/officeDocument/2006/relationships/oleObject" Target="../embeddings/oleObject38.bin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2.bin"/><Relationship Id="rId14" Type="http://schemas.openxmlformats.org/officeDocument/2006/relationships/oleObject" Target="../embeddings/oleObject37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4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2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2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5.bin"/><Relationship Id="rId15" Type="http://schemas.openxmlformats.org/officeDocument/2006/relationships/image" Target="../media/image12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Relationship Id="rId14" Type="http://schemas.openxmlformats.org/officeDocument/2006/relationships/oleObject" Target="../embeddings/oleObject2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______________________1.docm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:\скачанные фай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3571900" cy="2336618"/>
          </a:xfrm>
          <a:prstGeom prst="rect">
            <a:avLst/>
          </a:prstGeom>
          <a:noFill/>
        </p:spPr>
      </p:pic>
      <p:pic>
        <p:nvPicPr>
          <p:cNvPr id="49155" name="Picture 3" descr="H:\optical_illusion_bar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28604"/>
            <a:ext cx="3214710" cy="3025610"/>
          </a:xfrm>
          <a:prstGeom prst="rect">
            <a:avLst/>
          </a:prstGeom>
          <a:noFill/>
        </p:spPr>
      </p:pic>
      <p:pic>
        <p:nvPicPr>
          <p:cNvPr id="49156" name="Picture 4" descr="H:\parall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000372"/>
            <a:ext cx="3071834" cy="3080610"/>
          </a:xfrm>
          <a:prstGeom prst="rect">
            <a:avLst/>
          </a:prstGeom>
          <a:noFill/>
        </p:spPr>
      </p:pic>
      <p:pic>
        <p:nvPicPr>
          <p:cNvPr id="49157" name="Picture 5" descr="H:\im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714752"/>
            <a:ext cx="3643338" cy="2385207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9071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sz="3200" smtClean="0">
                <a:solidFill>
                  <a:schemeClr val="tx1"/>
                </a:solidFill>
              </a:rPr>
              <a:t>Першу , що дійшла до нас , книгу з геометрії – </a:t>
            </a:r>
            <a:r>
              <a:rPr lang="uk-UA" sz="3200" err="1" smtClean="0">
                <a:solidFill>
                  <a:schemeClr val="tx1"/>
                </a:solidFill>
              </a:rPr>
              <a:t>“Начала”</a:t>
            </a:r>
            <a:r>
              <a:rPr lang="uk-UA" sz="3200" smtClean="0">
                <a:solidFill>
                  <a:schemeClr val="tx1"/>
                </a:solidFill>
              </a:rPr>
              <a:t> написав </a:t>
            </a:r>
            <a:r>
              <a:rPr lang="uk-UA" sz="3200" err="1" smtClean="0">
                <a:solidFill>
                  <a:schemeClr val="tx1"/>
                </a:solidFill>
              </a:rPr>
              <a:t>александрійський</a:t>
            </a:r>
            <a:r>
              <a:rPr lang="uk-UA" sz="3200" smtClean="0">
                <a:solidFill>
                  <a:schemeClr val="tx1"/>
                </a:solidFill>
              </a:rPr>
              <a:t> учений Евклід , який жив у ІІІ ст. до нашої ери</a:t>
            </a:r>
            <a:endParaRPr lang="ru-RU" sz="3200">
              <a:solidFill>
                <a:schemeClr val="tx1"/>
              </a:solidFill>
            </a:endParaRPr>
          </a:p>
        </p:txBody>
      </p:sp>
      <p:pic>
        <p:nvPicPr>
          <p:cNvPr id="8195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4000500"/>
            <a:ext cx="2643187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ev"/>
          <p:cNvPicPr>
            <a:picLocks noChangeAspect="1" noChangeArrowheads="1"/>
          </p:cNvPicPr>
          <p:nvPr/>
        </p:nvPicPr>
        <p:blipFill>
          <a:blip r:embed="rId3" cstate="print">
            <a:lum bright="12000" contrast="8000"/>
          </a:blip>
          <a:srcRect/>
          <a:stretch>
            <a:fillRect/>
          </a:stretch>
        </p:blipFill>
        <p:spPr bwMode="auto">
          <a:xfrm>
            <a:off x="3214688" y="2071688"/>
            <a:ext cx="285750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4" descr="no35_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38" y="3429000"/>
            <a:ext cx="2225675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1"/>
          <p:cNvSpPr>
            <a:spLocks noChangeArrowheads="1"/>
          </p:cNvSpPr>
          <p:nvPr/>
        </p:nvSpPr>
        <p:spPr bwMode="auto">
          <a:xfrm>
            <a:off x="428625" y="3357563"/>
            <a:ext cx="29289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uk-UA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lang="ru-RU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ксирин</a:t>
            </a:r>
            <a:r>
              <a:rPr lang="uk-UA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ru-RU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ський пап</a:t>
            </a:r>
            <a:r>
              <a:rPr lang="uk-UA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lang="ru-RU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</a:t>
            </a:r>
            <a:r>
              <a:rPr lang="uk-UA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1600" b="1" i="1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uk-UA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</a:t>
            </a:r>
            <a:r>
              <a:rPr lang="uk-UA" sz="1600" b="1" i="1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uk-UA" sz="16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Евкліда</a:t>
            </a:r>
            <a:endParaRPr lang="ru-RU" sz="160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uk-UA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199" name="Прямоугольник 6"/>
          <p:cNvSpPr>
            <a:spLocks noChangeArrowheads="1"/>
          </p:cNvSpPr>
          <p:nvPr/>
        </p:nvSpPr>
        <p:spPr bwMode="auto">
          <a:xfrm>
            <a:off x="4286250" y="5786438"/>
            <a:ext cx="858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Евклід</a:t>
            </a:r>
            <a:endParaRPr lang="ru-RU">
              <a:latin typeface="Constant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/>
          <a:scene3d>
            <a:camera prst="legacyPerspectiveFront">
              <a:rot lat="1500000" lon="20099999" rev="0"/>
            </a:camera>
            <a:lightRig rig="legacyFlat4" dir="t"/>
          </a:scene3d>
          <a:sp3d extrusionH="430200" prstMaterial="legacyMatte">
            <a:bevelT w="13500" h="13500" prst="angle"/>
            <a:bevelB w="13500" h="13500" prst="angle"/>
            <a:extrusionClr>
              <a:srgbClr val="000066"/>
            </a:extrusionClr>
          </a:sp3d>
        </p:spPr>
        <p:txBody>
          <a:bodyPr>
            <a:spAutoFit/>
            <a:flatTx/>
          </a:bodyPr>
          <a:lstStyle/>
          <a:p>
            <a:pPr marL="342900" indent="-342900"/>
            <a:r>
              <a:rPr lang="uk-UA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 Припустимо супротивне тому,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що потрібно довести, тобто </a:t>
            </a:r>
          </a:p>
          <a:p>
            <a:pPr marL="800100" lvl="1" indent="-342900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. . . . . . . . . . . . . . . . . . . . . . </a:t>
            </a:r>
          </a:p>
          <a:p>
            <a:pPr marL="800100" lvl="1" indent="-342900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2.  З припущення слідує, що. . . . 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(на основі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… ... … …  )    </a:t>
            </a:r>
          </a:p>
          <a:p>
            <a:pPr marL="800100" lvl="1" indent="-342900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</a:t>
            </a:r>
          </a:p>
          <a:p>
            <a:pPr marL="800100" lvl="1" indent="-342900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  Отримуємо протиріччя з ….. </a:t>
            </a:r>
          </a:p>
          <a:p>
            <a:pPr marL="800100" lvl="1" indent="-342900"/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4.   Наше припущення невірне.</a:t>
            </a:r>
          </a:p>
          <a:p>
            <a:pPr marL="800100" lvl="1" indent="-342900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Вірне супротивне йому, </a:t>
            </a:r>
          </a:p>
          <a:p>
            <a:pPr marL="800100" lvl="1" indent="-342900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тобто ………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5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</a:pPr>
            <a:endParaRPr lang="ru-RU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357158" y="0"/>
            <a:ext cx="8786842" cy="10715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u="sng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Теорема</a:t>
            </a:r>
            <a:r>
              <a:rPr kumimoji="0" lang="uk-UA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28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42910" y="1500174"/>
            <a:ext cx="2571768" cy="1588"/>
          </a:xfrm>
          <a:prstGeom prst="line">
            <a:avLst/>
          </a:prstGeom>
          <a:ln w="635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500034" y="2285992"/>
            <a:ext cx="2500330" cy="1588"/>
          </a:xfrm>
          <a:prstGeom prst="line">
            <a:avLst/>
          </a:prstGeom>
          <a:ln w="635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678629" y="1107265"/>
            <a:ext cx="1857388" cy="1643074"/>
          </a:xfrm>
          <a:prstGeom prst="line">
            <a:avLst/>
          </a:prstGeom>
          <a:ln w="635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28794" y="78579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150017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150017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7290" y="228599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14612" y="228599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2428868"/>
            <a:ext cx="35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K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29058" y="1000108"/>
            <a:ext cx="3480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  Дано:  </a:t>
            </a:r>
            <a:r>
              <a:rPr lang="uk-UA" b="1" i="1" dirty="0" smtClean="0"/>
              <a:t> </a:t>
            </a:r>
            <a:r>
              <a:rPr lang="uk-UA" i="1" dirty="0" smtClean="0"/>
              <a:t>А</a:t>
            </a:r>
            <a:r>
              <a:rPr lang="en-US" i="1" dirty="0" smtClean="0"/>
              <a:t>B</a:t>
            </a:r>
            <a:r>
              <a:rPr lang="uk-UA" i="1" dirty="0" smtClean="0"/>
              <a:t> </a:t>
            </a:r>
            <a:r>
              <a:rPr lang="uk-UA" dirty="0" smtClean="0"/>
              <a:t>|| </a:t>
            </a:r>
            <a:r>
              <a:rPr lang="en-US" i="1" dirty="0" smtClean="0"/>
              <a:t>CD</a:t>
            </a:r>
            <a:r>
              <a:rPr lang="uk-UA" dirty="0" smtClean="0"/>
              <a:t>,  </a:t>
            </a:r>
            <a:r>
              <a:rPr lang="en-US" i="1" dirty="0" smtClean="0"/>
              <a:t>NK</a:t>
            </a:r>
            <a:r>
              <a:rPr lang="uk-UA" dirty="0" smtClean="0"/>
              <a:t> – січна,</a:t>
            </a:r>
            <a:endParaRPr lang="en-US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4000496" y="1428736"/>
            <a:ext cx="3368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Довести:</a:t>
            </a:r>
            <a:r>
              <a:rPr lang="uk-UA" sz="2400" dirty="0" smtClean="0"/>
              <a:t>        </a:t>
            </a:r>
            <a:r>
              <a:rPr lang="en-US" i="1" dirty="0" smtClean="0"/>
              <a:t>NAB=      ACD</a:t>
            </a:r>
            <a:endParaRPr lang="uk-UA" i="1" dirty="0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/>
        </p:nvGraphicFramePr>
        <p:xfrm>
          <a:off x="5357818" y="1500174"/>
          <a:ext cx="362349" cy="334476"/>
        </p:xfrm>
        <a:graphic>
          <a:graphicData uri="http://schemas.openxmlformats.org/presentationml/2006/ole">
            <p:oleObj spid="_x0000_s82946" name="Формула" r:id="rId3" imgW="164880" imgH="152280" progId="Equation.3">
              <p:embed/>
            </p:oleObj>
          </a:graphicData>
        </a:graphic>
      </p:graphicFrame>
      <p:graphicFrame>
        <p:nvGraphicFramePr>
          <p:cNvPr id="82947" name="Object 3"/>
          <p:cNvGraphicFramePr>
            <a:graphicFrameLocks noChangeAspect="1"/>
          </p:cNvGraphicFramePr>
          <p:nvPr/>
        </p:nvGraphicFramePr>
        <p:xfrm>
          <a:off x="6429388" y="1500174"/>
          <a:ext cx="361950" cy="334962"/>
        </p:xfrm>
        <a:graphic>
          <a:graphicData uri="http://schemas.openxmlformats.org/presentationml/2006/ole">
            <p:oleObj spid="_x0000_s82947" name="Формула" r:id="rId4" imgW="164880" imgH="152280" progId="Equation.3">
              <p:embed/>
            </p:oleObj>
          </a:graphicData>
        </a:graphic>
      </p:graphicFrame>
      <p:sp>
        <p:nvSpPr>
          <p:cNvPr id="17" name="Дуга 16"/>
          <p:cNvSpPr/>
          <p:nvPr/>
        </p:nvSpPr>
        <p:spPr>
          <a:xfrm>
            <a:off x="1142976" y="2000240"/>
            <a:ext cx="914400" cy="914400"/>
          </a:xfrm>
          <a:prstGeom prst="arc">
            <a:avLst>
              <a:gd name="adj1" fmla="val 15950270"/>
              <a:gd name="adj2" fmla="val 201463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1785918" y="1285860"/>
            <a:ext cx="914400" cy="914400"/>
          </a:xfrm>
          <a:prstGeom prst="arc">
            <a:avLst>
              <a:gd name="adj1" fmla="val 15950270"/>
              <a:gd name="adj2" fmla="val 201463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929058" y="2000240"/>
            <a:ext cx="1526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Доведення: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28574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uk-UA" i="1" dirty="0" smtClean="0"/>
              <a:t>1.Припустимо  супротивне   тому,</a:t>
            </a:r>
          </a:p>
          <a:p>
            <a:pPr>
              <a:buNone/>
            </a:pPr>
            <a:r>
              <a:rPr lang="uk-UA" i="1" dirty="0" smtClean="0"/>
              <a:t>що потрібно довести, тобто…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14810" y="2857496"/>
            <a:ext cx="4380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1. Припустимо, що :</a:t>
            </a:r>
            <a:r>
              <a:rPr lang="uk-UA" sz="2400" b="1" dirty="0" smtClean="0"/>
              <a:t>     </a:t>
            </a:r>
            <a:r>
              <a:rPr lang="en-US" b="1" i="1" dirty="0" smtClean="0"/>
              <a:t>NAB</a:t>
            </a:r>
            <a:r>
              <a:rPr lang="uk-UA" b="1" i="1" dirty="0" smtClean="0"/>
              <a:t>  </a:t>
            </a:r>
            <a:r>
              <a:rPr lang="en-US" b="1" dirty="0" smtClean="0"/>
              <a:t>      ACD</a:t>
            </a:r>
            <a:endParaRPr lang="uk-UA" b="1" dirty="0"/>
          </a:p>
        </p:txBody>
      </p:sp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6643702" y="2928934"/>
          <a:ext cx="361950" cy="334962"/>
        </p:xfrm>
        <a:graphic>
          <a:graphicData uri="http://schemas.openxmlformats.org/presentationml/2006/ole">
            <p:oleObj spid="_x0000_s82948" name="Формула" r:id="rId5" imgW="164880" imgH="152280" progId="Equation.3">
              <p:embed/>
            </p:oleObj>
          </a:graphicData>
        </a:graphic>
      </p:graphicFrame>
      <p:graphicFrame>
        <p:nvGraphicFramePr>
          <p:cNvPr id="82949" name="Object 5"/>
          <p:cNvGraphicFramePr>
            <a:graphicFrameLocks noChangeAspect="1"/>
          </p:cNvGraphicFramePr>
          <p:nvPr/>
        </p:nvGraphicFramePr>
        <p:xfrm>
          <a:off x="7715272" y="2928934"/>
          <a:ext cx="361950" cy="334962"/>
        </p:xfrm>
        <a:graphic>
          <a:graphicData uri="http://schemas.openxmlformats.org/presentationml/2006/ole">
            <p:oleObj spid="_x0000_s82949" name="Формула" r:id="rId6" imgW="164880" imgH="152280" progId="Equation.3">
              <p:embed/>
            </p:oleObj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/>
        </p:nvGraphicFramePr>
        <p:xfrm>
          <a:off x="7429520" y="2928934"/>
          <a:ext cx="427041" cy="355602"/>
        </p:xfrm>
        <a:graphic>
          <a:graphicData uri="http://schemas.openxmlformats.org/presentationml/2006/ole">
            <p:oleObj spid="_x0000_s82950" name="Формула" r:id="rId7" imgW="139680" imgH="139680" progId="Equation.3">
              <p:embed/>
            </p:oleObj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0" y="3643314"/>
            <a:ext cx="32497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uk-UA" i="1" dirty="0" smtClean="0"/>
              <a:t>2.Прводимо ряд міркувань…</a:t>
            </a:r>
          </a:p>
          <a:p>
            <a:pPr>
              <a:buNone/>
            </a:pPr>
            <a:r>
              <a:rPr lang="uk-UA" i="1" dirty="0" smtClean="0"/>
              <a:t>(на основі…)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714348" y="1142984"/>
            <a:ext cx="2714644" cy="642942"/>
          </a:xfrm>
          <a:prstGeom prst="line">
            <a:avLst/>
          </a:prstGeom>
          <a:ln w="317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Объект 30"/>
          <p:cNvGraphicFramePr>
            <a:graphicFrameLocks noChangeAspect="1"/>
          </p:cNvGraphicFramePr>
          <p:nvPr/>
        </p:nvGraphicFramePr>
        <p:xfrm>
          <a:off x="3059195" y="857232"/>
          <a:ext cx="294156" cy="357190"/>
        </p:xfrm>
        <a:graphic>
          <a:graphicData uri="http://schemas.openxmlformats.org/presentationml/2006/ole">
            <p:oleObj spid="_x0000_s82951" name="Формула" r:id="rId8" imgW="177480" imgH="215640" progId="Equation.3">
              <p:embed/>
            </p:oleObj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4143372" y="3643314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2. Проведемо пряму         так, щоб    </a:t>
            </a:r>
            <a:endParaRPr lang="uk-UA" b="1" dirty="0"/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/>
        </p:nvGraphicFramePr>
        <p:xfrm>
          <a:off x="6500826" y="3643314"/>
          <a:ext cx="500066" cy="386415"/>
        </p:xfrm>
        <a:graphic>
          <a:graphicData uri="http://schemas.openxmlformats.org/presentationml/2006/ole">
            <p:oleObj spid="_x0000_s82952" name="Формула" r:id="rId9" imgW="279360" imgH="215640" progId="Equation.3">
              <p:embed/>
            </p:oleObj>
          </a:graphicData>
        </a:graphic>
      </p:graphicFrame>
      <p:graphicFrame>
        <p:nvGraphicFramePr>
          <p:cNvPr id="34" name="Объект 33"/>
          <p:cNvGraphicFramePr>
            <a:graphicFrameLocks noChangeAspect="1"/>
          </p:cNvGraphicFramePr>
          <p:nvPr/>
        </p:nvGraphicFramePr>
        <p:xfrm>
          <a:off x="4287838" y="4000500"/>
          <a:ext cx="2070100" cy="419100"/>
        </p:xfrm>
        <a:graphic>
          <a:graphicData uri="http://schemas.openxmlformats.org/presentationml/2006/ole">
            <p:oleObj spid="_x0000_s82953" name="Формула" r:id="rId10" imgW="1066680" imgH="215640" progId="Equation.3">
              <p:embed/>
            </p:oleObj>
          </a:graphicData>
        </a:graphic>
      </p:graphicFrame>
      <p:graphicFrame>
        <p:nvGraphicFramePr>
          <p:cNvPr id="38" name="Объект 37"/>
          <p:cNvGraphicFramePr>
            <a:graphicFrameLocks noChangeAspect="1"/>
          </p:cNvGraphicFramePr>
          <p:nvPr/>
        </p:nvGraphicFramePr>
        <p:xfrm>
          <a:off x="4143372" y="4643446"/>
          <a:ext cx="1000132" cy="465178"/>
        </p:xfrm>
        <a:graphic>
          <a:graphicData uri="http://schemas.openxmlformats.org/presentationml/2006/ole">
            <p:oleObj spid="_x0000_s82954" name="Формула" r:id="rId11" imgW="545760" imgH="253800" progId="Equation.3">
              <p:embed/>
            </p:oleObj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5143504" y="4643446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(за ознакою паралельності прямих)</a:t>
            </a:r>
            <a:endParaRPr lang="uk-UA" b="1" dirty="0"/>
          </a:p>
        </p:txBody>
      </p:sp>
      <p:sp>
        <p:nvSpPr>
          <p:cNvPr id="40" name="Стрелка вниз 39"/>
          <p:cNvSpPr/>
          <p:nvPr/>
        </p:nvSpPr>
        <p:spPr>
          <a:xfrm>
            <a:off x="5286380" y="4357694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5286388"/>
            <a:ext cx="3452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uk-UA" i="1" dirty="0" smtClean="0"/>
              <a:t>3.Отримуємо протиріччя з…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43372" y="5286388"/>
            <a:ext cx="4500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3.Через точку </a:t>
            </a:r>
            <a:r>
              <a:rPr lang="uk-UA" i="1" dirty="0" smtClean="0"/>
              <a:t>А</a:t>
            </a:r>
            <a:r>
              <a:rPr lang="uk-UA" dirty="0" smtClean="0"/>
              <a:t> </a:t>
            </a:r>
            <a:r>
              <a:rPr lang="uk-UA" b="1" dirty="0" smtClean="0"/>
              <a:t>проходить дві прямі, паралельні          :                </a:t>
            </a:r>
            <a:r>
              <a:rPr lang="uk-UA" i="1" dirty="0" smtClean="0"/>
              <a:t>,                , </a:t>
            </a:r>
            <a:r>
              <a:rPr lang="uk-UA" b="1" dirty="0" smtClean="0"/>
              <a:t>що суперечить аксіомі паралельності</a:t>
            </a:r>
            <a:endParaRPr lang="uk-UA" b="1" dirty="0"/>
          </a:p>
        </p:txBody>
      </p:sp>
      <p:graphicFrame>
        <p:nvGraphicFramePr>
          <p:cNvPr id="43" name="Объект 42"/>
          <p:cNvGraphicFramePr>
            <a:graphicFrameLocks noChangeAspect="1"/>
          </p:cNvGraphicFramePr>
          <p:nvPr/>
        </p:nvGraphicFramePr>
        <p:xfrm>
          <a:off x="5572132" y="5572140"/>
          <a:ext cx="510270" cy="357190"/>
        </p:xfrm>
        <a:graphic>
          <a:graphicData uri="http://schemas.openxmlformats.org/presentationml/2006/ole">
            <p:oleObj spid="_x0000_s82955" name="Формула" r:id="rId12" imgW="253800" imgH="177480" progId="Equation.3">
              <p:embed/>
            </p:oleObj>
          </a:graphicData>
        </a:graphic>
      </p:graphicFrame>
      <p:graphicFrame>
        <p:nvGraphicFramePr>
          <p:cNvPr id="82956" name="Object 12"/>
          <p:cNvGraphicFramePr>
            <a:graphicFrameLocks noChangeAspect="1"/>
          </p:cNvGraphicFramePr>
          <p:nvPr/>
        </p:nvGraphicFramePr>
        <p:xfrm>
          <a:off x="7286644" y="5572140"/>
          <a:ext cx="1000125" cy="465137"/>
        </p:xfrm>
        <a:graphic>
          <a:graphicData uri="http://schemas.openxmlformats.org/presentationml/2006/ole">
            <p:oleObj spid="_x0000_s82956" name="Формула" r:id="rId13" imgW="545760" imgH="253800" progId="Equation.3">
              <p:embed/>
            </p:oleObj>
          </a:graphicData>
        </a:graphic>
      </p:graphicFrame>
      <p:graphicFrame>
        <p:nvGraphicFramePr>
          <p:cNvPr id="82957" name="Object 13"/>
          <p:cNvGraphicFramePr>
            <a:graphicFrameLocks noChangeAspect="1"/>
          </p:cNvGraphicFramePr>
          <p:nvPr/>
        </p:nvGraphicFramePr>
        <p:xfrm>
          <a:off x="6275388" y="5572125"/>
          <a:ext cx="1023937" cy="465138"/>
        </p:xfrm>
        <a:graphic>
          <a:graphicData uri="http://schemas.openxmlformats.org/presentationml/2006/ole">
            <p:oleObj spid="_x0000_s82957" name="Формула" r:id="rId14" imgW="558720" imgH="253800" progId="Equation.3">
              <p:embed/>
            </p:oleObj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uk-UA" i="1" dirty="0" smtClean="0"/>
              <a:t>4.Наше припущення невірне.</a:t>
            </a:r>
          </a:p>
          <a:p>
            <a:pPr>
              <a:buNone/>
            </a:pPr>
            <a:r>
              <a:rPr lang="uk-UA" i="1" dirty="0" smtClean="0"/>
              <a:t>Вірне супротивне йому, тобто…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214810" y="6215082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4. Наше припущення невірне. Тому               </a:t>
            </a:r>
            <a:r>
              <a:rPr lang="uk-UA" i="1" dirty="0" smtClean="0"/>
              <a:t>, </a:t>
            </a:r>
            <a:endParaRPr lang="uk-UA" b="1" dirty="0"/>
          </a:p>
        </p:txBody>
      </p:sp>
      <p:graphicFrame>
        <p:nvGraphicFramePr>
          <p:cNvPr id="82958" name="Object 14"/>
          <p:cNvGraphicFramePr>
            <a:graphicFrameLocks noChangeAspect="1"/>
          </p:cNvGraphicFramePr>
          <p:nvPr/>
        </p:nvGraphicFramePr>
        <p:xfrm>
          <a:off x="4251325" y="6475413"/>
          <a:ext cx="1997075" cy="346075"/>
        </p:xfrm>
        <a:graphic>
          <a:graphicData uri="http://schemas.openxmlformats.org/presentationml/2006/ole">
            <p:oleObj spid="_x0000_s82958" name="Формула" r:id="rId15" imgW="1028520" imgH="177480" progId="Equation.3">
              <p:embed/>
            </p:oleObj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 animBg="1"/>
      <p:bldP spid="18" grpId="0" animBg="1"/>
      <p:bldP spid="19" grpId="0"/>
      <p:bldP spid="20" grpId="0"/>
      <p:bldP spid="22" grpId="0"/>
      <p:bldP spid="26" grpId="0"/>
      <p:bldP spid="32" grpId="0"/>
      <p:bldP spid="39" grpId="0"/>
      <p:bldP spid="40" grpId="0" animBg="1"/>
      <p:bldP spid="41" grpId="0"/>
      <p:bldP spid="42" grpId="0"/>
      <p:bldP spid="46" grpId="0"/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 txBox="1">
            <a:spLocks/>
          </p:cNvSpPr>
          <p:nvPr/>
        </p:nvSpPr>
        <p:spPr>
          <a:xfrm>
            <a:off x="0" y="0"/>
            <a:ext cx="9144000" cy="857232"/>
          </a:xfrm>
          <a:prstGeom prst="rect">
            <a:avLst/>
          </a:prstGeom>
        </p:spPr>
        <p:txBody>
          <a:bodyPr vert="horz" lIns="0" tIns="4572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sng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kumimoji="0" lang="uk-UA" sz="3600" b="0" i="0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Пряма теорема             Обернена теорема   </a:t>
            </a:r>
            <a:endParaRPr kumimoji="0" lang="ru-RU" sz="36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Текст 7"/>
          <p:cNvSpPr txBox="1">
            <a:spLocks/>
          </p:cNvSpPr>
          <p:nvPr/>
        </p:nvSpPr>
        <p:spPr>
          <a:xfrm>
            <a:off x="428596" y="285728"/>
            <a:ext cx="4040188" cy="2228872"/>
          </a:xfrm>
          <a:prstGeom prst="rect">
            <a:avLst/>
          </a:prstGeom>
        </p:spPr>
        <p:txBody>
          <a:bodyPr vert="horz" lIns="45720" tIns="0" rIns="4572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Якщо</a:t>
            </a:r>
            <a:endParaRPr kumimoji="0" lang="uk-U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8"/>
          <p:cNvSpPr txBox="1">
            <a:spLocks/>
          </p:cNvSpPr>
          <p:nvPr/>
        </p:nvSpPr>
        <p:spPr>
          <a:xfrm>
            <a:off x="214282" y="2214554"/>
            <a:ext cx="4283106" cy="4643446"/>
          </a:xfrm>
          <a:prstGeom prst="rect">
            <a:avLst/>
          </a:prstGeom>
        </p:spPr>
        <p:txBody>
          <a:bodyPr vert="horz" tIns="0">
            <a:normAutofit/>
          </a:bodyPr>
          <a:lstStyle/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  перетині  двох</a:t>
            </a:r>
            <a:endParaRPr lang="uk-UA" sz="2800" baseline="0" dirty="0" smtClean="0"/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прямих  третьою 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uk-UA" sz="2800" dirty="0" smtClean="0"/>
              <a:t>      відповідні   кути 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uk-UA" sz="2800" dirty="0" smtClean="0"/>
              <a:t>           рівні,</a:t>
            </a:r>
            <a:r>
              <a:rPr lang="uk-UA" sz="2800" b="1" dirty="0" smtClean="0"/>
              <a:t>то </a:t>
            </a:r>
            <a:r>
              <a:rPr lang="uk-UA" sz="2800" dirty="0" smtClean="0"/>
              <a:t>                          </a:t>
            </a:r>
            <a:endParaRPr kumimoji="0" lang="uk-UA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8596" y="1428736"/>
            <a:ext cx="4000528" cy="642942"/>
          </a:xfrm>
          <a:prstGeom prst="downArrow">
            <a:avLst>
              <a:gd name="adj1" fmla="val 43600"/>
              <a:gd name="adj2" fmla="val 5853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умова</a:t>
            </a: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500034" y="4286256"/>
            <a:ext cx="3929090" cy="928694"/>
          </a:xfrm>
          <a:prstGeom prst="downArrow">
            <a:avLst>
              <a:gd name="adj1" fmla="val 44038"/>
              <a:gd name="adj2" fmla="val 54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висновок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1500166" y="5214950"/>
            <a:ext cx="300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   </a:t>
            </a:r>
            <a:r>
              <a:rPr lang="uk-UA" sz="2800" dirty="0" smtClean="0"/>
              <a:t>прямі         паралельні.</a:t>
            </a:r>
            <a:endParaRPr lang="ru-RU" sz="2800" dirty="0"/>
          </a:p>
        </p:txBody>
      </p:sp>
      <p:sp>
        <p:nvSpPr>
          <p:cNvPr id="13" name="Текст 9"/>
          <p:cNvSpPr txBox="1">
            <a:spLocks/>
          </p:cNvSpPr>
          <p:nvPr/>
        </p:nvSpPr>
        <p:spPr>
          <a:xfrm>
            <a:off x="4643439" y="-214338"/>
            <a:ext cx="4043362" cy="2728939"/>
          </a:xfrm>
          <a:prstGeom prst="rect">
            <a:avLst/>
          </a:prstGeom>
        </p:spPr>
        <p:txBody>
          <a:bodyPr vert="horz" lIns="45720" tIns="0" rIns="45720" bIns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            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Якщо   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10"/>
          <p:cNvSpPr txBox="1">
            <a:spLocks/>
          </p:cNvSpPr>
          <p:nvPr/>
        </p:nvSpPr>
        <p:spPr>
          <a:xfrm>
            <a:off x="4645025" y="2357430"/>
            <a:ext cx="4041775" cy="4500570"/>
          </a:xfrm>
          <a:prstGeom prst="rect">
            <a:avLst/>
          </a:prstGeom>
        </p:spPr>
        <p:txBody>
          <a:bodyPr vert="horz" tIns="0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uk-UA" sz="2800" dirty="0" smtClean="0"/>
              <a:t>    д</a:t>
            </a:r>
            <a:r>
              <a:rPr kumimoji="0" lang="uk-U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паралельні      прямі  перетинає   третя, 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то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endParaRPr lang="uk-UA" sz="2800" dirty="0" smtClean="0"/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uk-UA" sz="2800" dirty="0" smtClean="0"/>
              <a:t>         відповідні   кути  </a:t>
            </a: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uk-UA" sz="2800" dirty="0" smtClean="0"/>
              <a:t>                   рівні .                                                                 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714876" y="1357298"/>
            <a:ext cx="3786214" cy="714380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умова</a:t>
            </a:r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4929190" y="4357694"/>
            <a:ext cx="3714808" cy="857256"/>
          </a:xfrm>
          <a:prstGeom prst="downArrow">
            <a:avLst>
              <a:gd name="adj1" fmla="val 44038"/>
              <a:gd name="adj2" fmla="val 5451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висновок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>
            <a:stCxn id="7" idx="0"/>
          </p:cNvCxnSpPr>
          <p:nvPr/>
        </p:nvCxnSpPr>
        <p:spPr>
          <a:xfrm rot="16200000" flipH="1">
            <a:off x="1035831" y="3536169"/>
            <a:ext cx="7143776" cy="7143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714876" y="4500570"/>
            <a:ext cx="4429124" cy="3845720"/>
          </a:xfrm>
        </p:spPr>
        <p:txBody>
          <a:bodyPr>
            <a:normAutofit/>
          </a:bodyPr>
          <a:lstStyle/>
          <a:p>
            <a:pPr lvl="1"/>
            <a:endParaRPr lang="uk-UA" sz="2800" dirty="0" smtClean="0"/>
          </a:p>
          <a:p>
            <a:pPr lvl="1"/>
            <a:r>
              <a:rPr lang="uk-UA" sz="2800" dirty="0" smtClean="0"/>
              <a:t>внутрішні різносторонні  кути      рівні.</a:t>
            </a:r>
            <a:endParaRPr lang="ru-RU" sz="2800" dirty="0"/>
          </a:p>
        </p:txBody>
      </p:sp>
      <p:sp>
        <p:nvSpPr>
          <p:cNvPr id="7" name="Заголовок 6"/>
          <p:cNvSpPr txBox="1">
            <a:spLocks/>
          </p:cNvSpPr>
          <p:nvPr/>
        </p:nvSpPr>
        <p:spPr>
          <a:xfrm>
            <a:off x="0" y="0"/>
            <a:ext cx="9144000" cy="857232"/>
          </a:xfrm>
          <a:prstGeom prst="rect">
            <a:avLst/>
          </a:prstGeom>
        </p:spPr>
        <p:txBody>
          <a:bodyPr vert="horz" lIns="0" tIns="4572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sng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kumimoji="0" lang="uk-UA" sz="3600" b="0" i="0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Пряма теорема             Обернена теорема   </a:t>
            </a:r>
            <a:endParaRPr kumimoji="0" lang="ru-RU" sz="36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8"/>
          <p:cNvSpPr txBox="1">
            <a:spLocks/>
          </p:cNvSpPr>
          <p:nvPr/>
        </p:nvSpPr>
        <p:spPr>
          <a:xfrm>
            <a:off x="214282" y="2214554"/>
            <a:ext cx="4283106" cy="4643446"/>
          </a:xfrm>
          <a:prstGeom prst="rect">
            <a:avLst/>
          </a:prstGeom>
        </p:spPr>
        <p:txBody>
          <a:bodyPr vert="horz" tIns="0">
            <a:normAutofit/>
          </a:bodyPr>
          <a:lstStyle/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  перетині двох прямих  третьою внутрішні</a:t>
            </a:r>
            <a:r>
              <a:rPr kumimoji="0" lang="uk-UA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різносторонні  кути   рівні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то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57158" y="1357298"/>
            <a:ext cx="4000528" cy="714380"/>
          </a:xfrm>
          <a:prstGeom prst="downArrow">
            <a:avLst>
              <a:gd name="adj1" fmla="val 43600"/>
              <a:gd name="adj2" fmla="val 5853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умова</a:t>
            </a: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428596" y="4429132"/>
            <a:ext cx="3929090" cy="928694"/>
          </a:xfrm>
          <a:prstGeom prst="downArrow">
            <a:avLst>
              <a:gd name="adj1" fmla="val 44038"/>
              <a:gd name="adj2" fmla="val 54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висновок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1500166" y="5214950"/>
            <a:ext cx="300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   </a:t>
            </a:r>
            <a:r>
              <a:rPr lang="uk-UA" sz="2800" dirty="0" smtClean="0"/>
              <a:t>прямі         паралельні.</a:t>
            </a:r>
            <a:endParaRPr lang="ru-RU" sz="2800" dirty="0"/>
          </a:p>
        </p:txBody>
      </p:sp>
      <p:sp>
        <p:nvSpPr>
          <p:cNvPr id="13" name="Текст 9"/>
          <p:cNvSpPr txBox="1">
            <a:spLocks/>
          </p:cNvSpPr>
          <p:nvPr/>
        </p:nvSpPr>
        <p:spPr>
          <a:xfrm>
            <a:off x="4643439" y="-214338"/>
            <a:ext cx="4043362" cy="2728939"/>
          </a:xfrm>
          <a:prstGeom prst="rect">
            <a:avLst/>
          </a:prstGeom>
        </p:spPr>
        <p:txBody>
          <a:bodyPr vert="horz" lIns="45720" tIns="0" rIns="45720" bIns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Якщо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10"/>
          <p:cNvSpPr txBox="1">
            <a:spLocks/>
          </p:cNvSpPr>
          <p:nvPr/>
        </p:nvSpPr>
        <p:spPr>
          <a:xfrm>
            <a:off x="4645025" y="2357430"/>
            <a:ext cx="4041775" cy="4002890"/>
          </a:xfrm>
          <a:prstGeom prst="rect">
            <a:avLst/>
          </a:prstGeom>
        </p:spPr>
        <p:txBody>
          <a:bodyPr vert="horz" tIns="0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lang="uk-UA" sz="28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uk-UA" sz="2800" dirty="0" smtClean="0"/>
              <a:t>д</a:t>
            </a:r>
            <a:r>
              <a:rPr kumimoji="0" lang="uk-U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паралельні  прямі перетинає  третя, 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то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uk-UA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857752" y="1428736"/>
            <a:ext cx="3714776" cy="714380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умова</a:t>
            </a:r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5214942" y="4000504"/>
            <a:ext cx="3714808" cy="928694"/>
          </a:xfrm>
          <a:prstGeom prst="downArrow">
            <a:avLst>
              <a:gd name="adj1" fmla="val 44038"/>
              <a:gd name="adj2" fmla="val 5451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висновок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714480" y="857232"/>
            <a:ext cx="1228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Якщо</a:t>
            </a:r>
            <a:endParaRPr lang="ru-RU" sz="28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821517" y="3393269"/>
            <a:ext cx="7572404" cy="7143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r>
              <a:rPr lang="uk-UA" sz="3600" u="sng" dirty="0" smtClean="0"/>
              <a:t>   </a:t>
            </a:r>
            <a:r>
              <a:rPr lang="uk-UA" sz="3600" u="sng" dirty="0" smtClean="0">
                <a:solidFill>
                  <a:srgbClr val="FF0000"/>
                </a:solidFill>
              </a:rPr>
              <a:t>   Пряма теорема             Обернена теорема   </a:t>
            </a:r>
            <a:endParaRPr lang="ru-RU" sz="3600" u="sng" dirty="0">
              <a:solidFill>
                <a:srgbClr val="FF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28596" y="285728"/>
            <a:ext cx="4040188" cy="2228872"/>
          </a:xfrm>
        </p:spPr>
        <p:txBody>
          <a:bodyPr/>
          <a:lstStyle/>
          <a:p>
            <a:pPr>
              <a:tabLst>
                <a:tab pos="80963" algn="l"/>
              </a:tabLst>
            </a:pPr>
            <a:r>
              <a:rPr lang="uk-UA" sz="2800" dirty="0" smtClean="0">
                <a:solidFill>
                  <a:schemeClr val="tx1"/>
                </a:solidFill>
              </a:rPr>
              <a:t>                 Якщо</a:t>
            </a:r>
          </a:p>
          <a:p>
            <a:r>
              <a:rPr lang="uk-UA" dirty="0" smtClean="0"/>
              <a:t>  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429124" y="-285776"/>
            <a:ext cx="4043362" cy="2728939"/>
          </a:xfrm>
        </p:spPr>
        <p:txBody>
          <a:bodyPr/>
          <a:lstStyle/>
          <a:p>
            <a:r>
              <a:rPr lang="uk-UA" dirty="0" smtClean="0"/>
              <a:t>                        </a:t>
            </a:r>
            <a:r>
              <a:rPr lang="uk-UA" sz="2800" dirty="0" smtClean="0">
                <a:solidFill>
                  <a:schemeClr val="tx1"/>
                </a:solidFill>
              </a:rPr>
              <a:t> Якщо 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214282" y="2214554"/>
            <a:ext cx="4283106" cy="4643446"/>
          </a:xfrm>
        </p:spPr>
        <p:txBody>
          <a:bodyPr/>
          <a:lstStyle/>
          <a:p>
            <a:pPr lvl="1"/>
            <a:r>
              <a:rPr lang="uk-UA" sz="2800" dirty="0" smtClean="0"/>
              <a:t>при перетині двох прямих третьою сума внутрішніх односторонніх кутів дорівнює  180˚,</a:t>
            </a:r>
            <a:r>
              <a:rPr lang="uk-UA" sz="2800" b="1" dirty="0" smtClean="0"/>
              <a:t>то</a:t>
            </a:r>
          </a:p>
          <a:p>
            <a:endParaRPr lang="uk-UA" dirty="0" smtClean="0"/>
          </a:p>
          <a:p>
            <a:endParaRPr lang="ru-RU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645025" y="2071678"/>
            <a:ext cx="4041775" cy="478632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uk-UA" sz="2800" dirty="0" smtClean="0"/>
          </a:p>
          <a:p>
            <a:r>
              <a:rPr lang="uk-UA" sz="2800" dirty="0" smtClean="0"/>
              <a:t>        </a:t>
            </a:r>
            <a:r>
              <a:rPr lang="uk-UA" sz="3600" dirty="0" smtClean="0"/>
              <a:t>дві паралельні      прямі   перетинає</a:t>
            </a:r>
          </a:p>
          <a:p>
            <a:pPr>
              <a:buNone/>
            </a:pPr>
            <a:r>
              <a:rPr lang="uk-UA" sz="3600" dirty="0" smtClean="0"/>
              <a:t>             третя</a:t>
            </a:r>
            <a:r>
              <a:rPr lang="uk-UA" sz="3600" b="1" dirty="0" smtClean="0"/>
              <a:t>,то</a:t>
            </a:r>
          </a:p>
          <a:p>
            <a:endParaRPr lang="uk-UA" sz="2800" dirty="0" smtClean="0"/>
          </a:p>
          <a:p>
            <a:endParaRPr lang="uk-UA" sz="2800" dirty="0" smtClean="0"/>
          </a:p>
          <a:p>
            <a:endParaRPr lang="uk-UA" sz="2800" dirty="0" smtClean="0"/>
          </a:p>
          <a:p>
            <a:pPr>
              <a:buNone/>
            </a:pPr>
            <a:r>
              <a:rPr lang="uk-UA" sz="2800" dirty="0" smtClean="0"/>
              <a:t> </a:t>
            </a:r>
          </a:p>
          <a:p>
            <a:r>
              <a:rPr lang="uk-UA" sz="2800" dirty="0" smtClean="0"/>
              <a:t>     </a:t>
            </a:r>
            <a:r>
              <a:rPr lang="uk-UA" sz="3300" dirty="0" smtClean="0"/>
              <a:t>сума внутрішніх  </a:t>
            </a:r>
          </a:p>
          <a:p>
            <a:pPr>
              <a:buNone/>
            </a:pPr>
            <a:r>
              <a:rPr lang="uk-UA" sz="3300" dirty="0" smtClean="0"/>
              <a:t>          односторонніх кутів   дорівнює  180˚.</a:t>
            </a:r>
          </a:p>
          <a:p>
            <a:pPr>
              <a:buNone/>
            </a:pPr>
            <a:r>
              <a:rPr lang="uk-UA" sz="3300" dirty="0" smtClean="0"/>
              <a:t>               </a:t>
            </a:r>
            <a:endParaRPr lang="ru-RU" sz="28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357158" y="1428736"/>
            <a:ext cx="4000528" cy="857256"/>
          </a:xfrm>
          <a:prstGeom prst="downArrow">
            <a:avLst>
              <a:gd name="adj1" fmla="val 43600"/>
              <a:gd name="adj2" fmla="val 5853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умова</a:t>
            </a:r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28596" y="4429132"/>
            <a:ext cx="3929090" cy="928694"/>
          </a:xfrm>
          <a:prstGeom prst="downArrow">
            <a:avLst>
              <a:gd name="adj1" fmla="val 44038"/>
              <a:gd name="adj2" fmla="val 54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висновок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 rot="10800000" flipV="1">
            <a:off x="1285852" y="5214950"/>
            <a:ext cx="3214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    </a:t>
            </a:r>
            <a:r>
              <a:rPr lang="uk-UA" sz="2800" dirty="0" smtClean="0"/>
              <a:t>прямі         паралельні.</a:t>
            </a:r>
            <a:endParaRPr lang="ru-RU" sz="28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5143504" y="1428736"/>
            <a:ext cx="3714776" cy="928694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умова</a:t>
            </a:r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5000628" y="4071942"/>
            <a:ext cx="3786214" cy="1000132"/>
          </a:xfrm>
          <a:prstGeom prst="downArrow">
            <a:avLst>
              <a:gd name="adj1" fmla="val 44038"/>
              <a:gd name="adj2" fmla="val 5451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висновок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1321584" y="3321854"/>
            <a:ext cx="6643710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85918" y="1643050"/>
            <a:ext cx="18473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7667625" y="260350"/>
            <a:ext cx="720725" cy="792163"/>
          </a:xfrm>
          <a:prstGeom prst="smileyFace">
            <a:avLst>
              <a:gd name="adj" fmla="val 4653"/>
            </a:avLst>
          </a:prstGeom>
          <a:solidFill>
            <a:srgbClr val="00FF00"/>
          </a:solidFill>
          <a:ln w="76200">
            <a:solidFill>
              <a:srgbClr val="000000"/>
            </a:solidFill>
            <a:round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85185E-6 L -0.81111 -0.0050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1111 -0.00509 L -0.81111 0.84537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1111 0.84537 L 0.07083 0.84537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0.84537 L 0.06302 0.02639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4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4444E-6 L -0.80312 0.7875 " pathEditMode="relative" ptsTypes="AA">
                                      <p:cBhvr>
                                        <p:cTn id="18" dur="5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0"/>
                            </p:stCondLst>
                            <p:childTnLst>
                              <p:par>
                                <p:cTn id="20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875 0.7875 L -1.11111E-6 4.44444E-6 " pathEditMode="relative" ptsTypes="AA">
                                      <p:cBhvr>
                                        <p:cTn id="21" dur="5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0"/>
                            </p:stCondLst>
                            <p:childTnLst>
                              <p:par>
                                <p:cTn id="23" presetID="0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L -0.7559 -2.22222E-6 " pathEditMode="relative" ptsTypes="AA">
                                      <p:cBhvr>
                                        <p:cTn id="24" dur="5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0"/>
                            </p:stCondLst>
                            <p:childTnLst>
                              <p:par>
                                <p:cTn id="26" presetID="8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3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0"/>
                            </p:stCondLst>
                            <p:childTnLst>
                              <p:par>
                                <p:cTn id="29" presetID="4" presetClass="exit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nimBg="1"/>
      <p:bldP spid="60418" grpId="1" animBg="1"/>
      <p:bldP spid="60418" grpId="2" animBg="1"/>
      <p:bldP spid="60418" grpId="3" animBg="1"/>
      <p:bldP spid="60418" grpId="4" animBg="1"/>
      <p:bldP spid="60418" grpId="5" animBg="1"/>
      <p:bldP spid="60418" grpId="6" animBg="1"/>
      <p:bldP spid="60418" grpId="7" animBg="1"/>
      <p:bldP spid="60418" grpId="8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72518" cy="1214446"/>
          </a:xfrm>
        </p:spPr>
        <p:txBody>
          <a:bodyPr>
            <a:normAutofit fontScale="90000"/>
          </a:bodyPr>
          <a:lstStyle/>
          <a:p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b="1" i="1" u="sng" dirty="0" smtClean="0">
                <a:solidFill>
                  <a:schemeClr val="tx1"/>
                </a:solidFill>
              </a:rPr>
              <a:t>Завдання 1</a:t>
            </a:r>
            <a:r>
              <a:rPr lang="uk-UA" i="1" u="sng" dirty="0" smtClean="0">
                <a:solidFill>
                  <a:schemeClr val="tx1"/>
                </a:solidFill>
              </a:rPr>
              <a:t>   (</a:t>
            </a:r>
            <a:r>
              <a:rPr lang="uk-UA" i="1" u="sng" dirty="0" smtClean="0">
                <a:solidFill>
                  <a:srgbClr val="7030A0"/>
                </a:solidFill>
              </a:rPr>
              <a:t>Усно</a:t>
            </a:r>
            <a:r>
              <a:rPr lang="uk-UA" i="1" u="sng" dirty="0" smtClean="0">
                <a:solidFill>
                  <a:schemeClr val="tx1"/>
                </a:solidFill>
              </a:rPr>
              <a:t>)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n-US" sz="3100" b="1" dirty="0" smtClean="0">
                <a:solidFill>
                  <a:srgbClr val="002060"/>
                </a:solidFill>
              </a:rPr>
              <a:t>a||b</a:t>
            </a:r>
            <a:r>
              <a:rPr lang="uk-UA" sz="3100" b="1" dirty="0" smtClean="0">
                <a:solidFill>
                  <a:srgbClr val="002060"/>
                </a:solidFill>
              </a:rPr>
              <a:t>.  Чи правильно вказано градусні  міри  кутів?   </a:t>
            </a:r>
            <a:endParaRPr lang="ru-RU" sz="3100" b="1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14282" y="1428736"/>
            <a:ext cx="2928926" cy="1143008"/>
          </a:xfrm>
          <a:prstGeom prst="line">
            <a:avLst/>
          </a:prstGeom>
          <a:ln w="381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714348" y="2071678"/>
            <a:ext cx="3000396" cy="1214446"/>
          </a:xfrm>
          <a:prstGeom prst="line">
            <a:avLst/>
          </a:prstGeom>
          <a:ln w="381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71472" y="1785926"/>
            <a:ext cx="2000264" cy="1071570"/>
          </a:xfrm>
          <a:prstGeom prst="line">
            <a:avLst/>
          </a:prstGeom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28860" y="1285860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14678" y="178592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214546" y="278605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</a:t>
            </a:r>
            <a:endParaRPr lang="ru-RU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571604" y="200024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41˚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000232" y="2285992"/>
            <a:ext cx="64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139˚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0" y="1643050"/>
            <a:ext cx="428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</a:t>
            </a:r>
            <a:r>
              <a:rPr lang="uk-UA" sz="2000" b="1" dirty="0" smtClean="0"/>
              <a:t>)</a:t>
            </a:r>
            <a:endParaRPr lang="ru-RU" sz="2000" b="1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5572100" y="1571612"/>
            <a:ext cx="3143304" cy="1000132"/>
          </a:xfrm>
          <a:prstGeom prst="line">
            <a:avLst/>
          </a:prstGeom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286380" y="2143116"/>
            <a:ext cx="3214710" cy="1000132"/>
          </a:xfrm>
          <a:prstGeom prst="line">
            <a:avLst/>
          </a:prstGeom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6036479" y="1964521"/>
            <a:ext cx="1857388" cy="785818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501090" y="2071678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</a:t>
            </a:r>
            <a:endParaRPr lang="ru-RU" sz="20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8286776" y="271462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</a:t>
            </a:r>
            <a:endParaRPr lang="ru-RU" sz="2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000892" y="307181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</a:t>
            </a:r>
            <a:endParaRPr lang="ru-RU" sz="2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215074" y="192880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134˚</a:t>
            </a:r>
            <a:endParaRPr lang="ru-RU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072330" y="235743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13</a:t>
            </a:r>
            <a:r>
              <a:rPr lang="uk-UA" b="1" dirty="0" smtClean="0"/>
              <a:t>5</a:t>
            </a:r>
            <a:r>
              <a:rPr lang="en-US" b="1" dirty="0" smtClean="0"/>
              <a:t>˚</a:t>
            </a:r>
            <a:endParaRPr lang="ru-RU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786314" y="1643050"/>
            <a:ext cx="428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б)</a:t>
            </a:r>
            <a:endParaRPr lang="ru-RU" sz="2000" b="1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10800000" flipV="1">
            <a:off x="357158" y="4786322"/>
            <a:ext cx="2428892" cy="357190"/>
          </a:xfrm>
          <a:prstGeom prst="line">
            <a:avLst/>
          </a:prstGeom>
          <a:ln w="3810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-71486" y="4286272"/>
            <a:ext cx="2071702" cy="785786"/>
          </a:xfrm>
          <a:prstGeom prst="line">
            <a:avLst/>
          </a:prstGeom>
          <a:ln w="38100" cmpd="sng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857224" y="4357694"/>
            <a:ext cx="2071702" cy="785818"/>
          </a:xfrm>
          <a:prstGeom prst="line">
            <a:avLst/>
          </a:prstGeom>
          <a:ln w="38100" cmpd="sng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928662" y="3643314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</a:t>
            </a:r>
            <a:endParaRPr lang="ru-RU" sz="20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1857356" y="3643314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</a:t>
            </a:r>
            <a:endParaRPr lang="ru-RU" sz="20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2357422" y="45005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</a:t>
            </a:r>
            <a:endParaRPr lang="ru-RU" sz="20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0" y="3857628"/>
            <a:ext cx="428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в)</a:t>
            </a:r>
            <a:endParaRPr lang="ru-RU" sz="20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928662" y="464344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75˚</a:t>
            </a:r>
            <a:endParaRPr lang="ru-RU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1928794" y="442913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75˚</a:t>
            </a:r>
            <a:endParaRPr lang="ru-RU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786314" y="3857628"/>
            <a:ext cx="428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г)</a:t>
            </a:r>
            <a:endParaRPr lang="ru-RU" sz="2000" b="1" dirty="0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4643438" y="4071942"/>
            <a:ext cx="2928926" cy="1143008"/>
          </a:xfrm>
          <a:prstGeom prst="line">
            <a:avLst/>
          </a:prstGeom>
          <a:ln w="381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5214942" y="4643446"/>
            <a:ext cx="3000396" cy="1214446"/>
          </a:xfrm>
          <a:prstGeom prst="line">
            <a:avLst/>
          </a:prstGeom>
          <a:ln w="381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5429256" y="4429132"/>
            <a:ext cx="2000264" cy="1071570"/>
          </a:xfrm>
          <a:prstGeom prst="line">
            <a:avLst/>
          </a:prstGeom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7143768" y="3786190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</a:t>
            </a:r>
            <a:endParaRPr lang="ru-RU" sz="20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7715272" y="4357694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</a:t>
            </a:r>
            <a:endParaRPr lang="ru-RU" sz="20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5500694" y="407194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</a:t>
            </a:r>
            <a:endParaRPr lang="ru-RU" sz="20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5572132" y="4786322"/>
            <a:ext cx="64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r>
              <a:rPr lang="uk-UA" b="1" dirty="0" smtClean="0"/>
              <a:t>51</a:t>
            </a:r>
            <a:r>
              <a:rPr lang="en-US" b="1" dirty="0" smtClean="0"/>
              <a:t>˚</a:t>
            </a:r>
            <a:endParaRPr lang="ru-RU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6215074" y="500063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29</a:t>
            </a:r>
            <a:r>
              <a:rPr lang="en-US" b="1" dirty="0" smtClean="0"/>
              <a:t>˚</a:t>
            </a:r>
            <a:endParaRPr lang="ru-RU" b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143380"/>
            <a:ext cx="7143800" cy="1214446"/>
          </a:xfrm>
        </p:spPr>
        <p:txBody>
          <a:bodyPr>
            <a:normAutofit fontScale="90000"/>
          </a:bodyPr>
          <a:lstStyle/>
          <a:p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i="1" u="sng" dirty="0" smtClean="0">
                <a:solidFill>
                  <a:schemeClr val="tx1"/>
                </a:solidFill>
              </a:rPr>
              <a:t/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b="1" i="1" u="sng" dirty="0" smtClean="0">
                <a:solidFill>
                  <a:schemeClr val="tx1"/>
                </a:solidFill>
              </a:rPr>
              <a:t>Завдання 2</a:t>
            </a:r>
            <a:r>
              <a:rPr lang="uk-UA" i="1" u="sng" dirty="0" smtClean="0">
                <a:solidFill>
                  <a:schemeClr val="tx1"/>
                </a:solidFill>
              </a:rPr>
              <a:t>   (</a:t>
            </a:r>
            <a:r>
              <a:rPr lang="uk-UA" i="1" u="sng" dirty="0" smtClean="0">
                <a:solidFill>
                  <a:srgbClr val="7030A0"/>
                </a:solidFill>
              </a:rPr>
              <a:t>Письмово</a:t>
            </a:r>
            <a:r>
              <a:rPr lang="uk-UA" i="1" u="sng" dirty="0" smtClean="0">
                <a:solidFill>
                  <a:schemeClr val="tx1"/>
                </a:solidFill>
              </a:rPr>
              <a:t>)</a:t>
            </a:r>
            <a:br>
              <a:rPr lang="uk-UA" i="1" u="sng" dirty="0" smtClean="0">
                <a:solidFill>
                  <a:schemeClr val="tx1"/>
                </a:solidFill>
              </a:rPr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4400" dirty="0" smtClean="0">
                <a:solidFill>
                  <a:schemeClr val="tx1"/>
                </a:solidFill>
              </a:rPr>
              <a:t>Градусна міра одного з кутів, утворених при перетині січною двох паралельних прямих, дорівнює       . Знайдіть градусні міри інших семи кутів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85984" y="4214818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</a:t>
            </a:r>
            <a:r>
              <a:rPr lang="uk-UA" sz="2800" b="1" dirty="0" smtClean="0"/>
              <a:t>40</a:t>
            </a:r>
            <a:r>
              <a:rPr lang="en-US" sz="2800" b="1" dirty="0" smtClean="0"/>
              <a:t>˚</a:t>
            </a:r>
            <a:endParaRPr lang="ru-RU" sz="2800" b="1" dirty="0"/>
          </a:p>
        </p:txBody>
      </p:sp>
      <p:pic>
        <p:nvPicPr>
          <p:cNvPr id="47" name="Picture 4" descr="http://animaciatop.ru/pictures/smailiki/thumb/smailiki-87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8" y="428604"/>
            <a:ext cx="2447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57158" y="1071546"/>
            <a:ext cx="2957508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За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даними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рисунка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знайдіть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кути 1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2,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якщо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||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23555" name="Group 6"/>
          <p:cNvGrpSpPr>
            <a:grpSpLocks/>
          </p:cNvGrpSpPr>
          <p:nvPr/>
        </p:nvGrpSpPr>
        <p:grpSpPr bwMode="auto">
          <a:xfrm>
            <a:off x="395288" y="1484313"/>
            <a:ext cx="4176712" cy="4537075"/>
            <a:chOff x="249" y="743"/>
            <a:chExt cx="2631" cy="2790"/>
          </a:xfrm>
        </p:grpSpPr>
        <p:sp>
          <p:nvSpPr>
            <p:cNvPr id="23558" name="Rectangle 5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392" y="743"/>
              <a:ext cx="11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ru-RU" altLang="uk-UA" sz="28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3559" name="Picture 4" descr="31-6 Рисунок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r="50424"/>
            <a:stretch>
              <a:fillRect/>
            </a:stretch>
          </p:blipFill>
          <p:spPr bwMode="auto">
            <a:xfrm>
              <a:off x="249" y="1517"/>
              <a:ext cx="2631" cy="2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1116013" y="260350"/>
            <a:ext cx="7253287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ПИСЬМОВІ  ВПРАВИ</a:t>
            </a:r>
          </a:p>
        </p:txBody>
      </p:sp>
      <p:pic>
        <p:nvPicPr>
          <p:cNvPr id="74754" name="Picture 2" descr="http://cs617118.vk.me/v617118791/14e84/vlWnsPHu9-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895850"/>
            <a:ext cx="1905000" cy="196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643570" y="1000108"/>
            <a:ext cx="3143240" cy="193899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uk-UA" sz="2400" b="1" dirty="0" smtClean="0"/>
              <a:t>Дано:   </a:t>
            </a:r>
            <a:r>
              <a:rPr lang="en-US" sz="2400" b="1" dirty="0" smtClean="0"/>
              <a:t>m||n</a:t>
            </a:r>
            <a:endParaRPr lang="uk-UA" sz="2400" b="1" dirty="0" smtClean="0"/>
          </a:p>
          <a:p>
            <a:r>
              <a:rPr lang="uk-UA" sz="2400" b="1" dirty="0" smtClean="0"/>
              <a:t>                                                                                                 </a:t>
            </a:r>
            <a:r>
              <a:rPr lang="en-US" sz="2400" b="1" dirty="0" smtClean="0"/>
              <a:t> </a:t>
            </a:r>
            <a:r>
              <a:rPr lang="uk-UA" sz="2400" b="1" dirty="0" smtClean="0"/>
              <a:t> </a:t>
            </a:r>
          </a:p>
          <a:p>
            <a:r>
              <a:rPr lang="uk-UA" sz="2400" b="1" dirty="0" smtClean="0"/>
              <a:t>       1 +      2= 82˚                                  </a:t>
            </a:r>
            <a:r>
              <a:rPr lang="en-US" sz="2400" b="1" dirty="0" smtClean="0"/>
              <a:t>                    </a:t>
            </a:r>
          </a:p>
          <a:p>
            <a:r>
              <a:rPr lang="en-US" sz="2400" b="1" dirty="0" smtClean="0"/>
              <a:t>                                    </a:t>
            </a:r>
            <a:r>
              <a:rPr lang="uk-UA" sz="2400" b="1" dirty="0" smtClean="0"/>
              <a:t>Знайти: </a:t>
            </a:r>
            <a:r>
              <a:rPr lang="en-US" sz="2400" b="1" dirty="0" smtClean="0"/>
              <a:t>  </a:t>
            </a:r>
            <a:r>
              <a:rPr lang="uk-UA" sz="2400" b="1" dirty="0" smtClean="0"/>
              <a:t>     1   </a:t>
            </a:r>
            <a:r>
              <a:rPr lang="en-US" sz="2400" b="1" dirty="0" err="1" smtClean="0"/>
              <a:t>i</a:t>
            </a:r>
            <a:r>
              <a:rPr lang="uk-UA" sz="2400" b="1" dirty="0" smtClean="0"/>
              <a:t>    </a:t>
            </a:r>
            <a:r>
              <a:rPr lang="en-US" sz="2400" b="1" dirty="0" smtClean="0"/>
              <a:t> 2</a:t>
            </a:r>
            <a:endParaRPr lang="uk-UA" sz="2400" b="1" dirty="0" smtClean="0"/>
          </a:p>
        </p:txBody>
      </p:sp>
      <p:grpSp>
        <p:nvGrpSpPr>
          <p:cNvPr id="9" name="Группа 8"/>
          <p:cNvGrpSpPr/>
          <p:nvPr/>
        </p:nvGrpSpPr>
        <p:grpSpPr>
          <a:xfrm>
            <a:off x="5857884" y="1857364"/>
            <a:ext cx="285752" cy="215902"/>
            <a:chOff x="6572264" y="2786058"/>
            <a:chExt cx="285752" cy="215902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 rot="10800000" flipV="1">
              <a:off x="6572264" y="2786058"/>
              <a:ext cx="285752" cy="214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572264" y="3000372"/>
              <a:ext cx="28575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6858016" y="1785926"/>
            <a:ext cx="285752" cy="215902"/>
            <a:chOff x="6572264" y="2786058"/>
            <a:chExt cx="285752" cy="215902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 flipV="1">
              <a:off x="6572264" y="2786058"/>
              <a:ext cx="285752" cy="214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6572264" y="3000372"/>
              <a:ext cx="28575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7072330" y="2571744"/>
            <a:ext cx="285752" cy="215902"/>
            <a:chOff x="6572264" y="2786058"/>
            <a:chExt cx="285752" cy="215902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0800000" flipV="1">
              <a:off x="6572264" y="2786058"/>
              <a:ext cx="285752" cy="214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572264" y="3000372"/>
              <a:ext cx="28575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8143900" y="2571744"/>
            <a:ext cx="285752" cy="215902"/>
            <a:chOff x="6572264" y="2786058"/>
            <a:chExt cx="285752" cy="2159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0800000" flipV="1">
              <a:off x="6572264" y="2786058"/>
              <a:ext cx="285752" cy="214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6572264" y="3000372"/>
              <a:ext cx="28575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единительная линия 21"/>
          <p:cNvCxnSpPr/>
          <p:nvPr/>
        </p:nvCxnSpPr>
        <p:spPr>
          <a:xfrm>
            <a:off x="5357818" y="3714752"/>
            <a:ext cx="335758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357818" y="4929198"/>
            <a:ext cx="335758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5786446" y="3500438"/>
            <a:ext cx="1928826" cy="16430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072462" y="328612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</a:t>
            </a:r>
            <a:endParaRPr lang="uk-UA" dirty="0"/>
          </a:p>
        </p:txBody>
      </p:sp>
      <p:sp>
        <p:nvSpPr>
          <p:cNvPr id="28" name="TextBox 27"/>
          <p:cNvSpPr txBox="1"/>
          <p:nvPr/>
        </p:nvSpPr>
        <p:spPr>
          <a:xfrm>
            <a:off x="8215338" y="45005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uk-UA" dirty="0"/>
          </a:p>
        </p:txBody>
      </p:sp>
      <p:sp>
        <p:nvSpPr>
          <p:cNvPr id="29" name="TextBox 28"/>
          <p:cNvSpPr txBox="1"/>
          <p:nvPr/>
        </p:nvSpPr>
        <p:spPr>
          <a:xfrm>
            <a:off x="6786578" y="5500702"/>
            <a:ext cx="478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б)</a:t>
            </a:r>
            <a:endParaRPr lang="uk-UA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000760" y="378619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1</a:t>
            </a:r>
            <a:endParaRPr lang="uk-UA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7286644" y="442913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2</a:t>
            </a:r>
            <a:endParaRPr lang="uk-UA" sz="28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:\232543_535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3352466" cy="3143272"/>
          </a:xfrm>
          <a:prstGeom prst="rect">
            <a:avLst/>
          </a:prstGeom>
          <a:noFill/>
        </p:spPr>
      </p:pic>
      <p:pic>
        <p:nvPicPr>
          <p:cNvPr id="3" name="Picture 2" descr="H: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57166"/>
            <a:ext cx="4621459" cy="3143272"/>
          </a:xfrm>
          <a:prstGeom prst="rect">
            <a:avLst/>
          </a:prstGeom>
          <a:noFill/>
        </p:spPr>
      </p:pic>
      <p:pic>
        <p:nvPicPr>
          <p:cNvPr id="50179" name="Picture 3" descr="H:\three_sphere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929066"/>
            <a:ext cx="4286250" cy="2438400"/>
          </a:xfrm>
          <a:prstGeom prst="rect">
            <a:avLst/>
          </a:prstGeom>
          <a:noFill/>
        </p:spPr>
      </p:pic>
      <p:pic>
        <p:nvPicPr>
          <p:cNvPr id="50181" name="Picture 5" descr="H:\af56c416378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714752"/>
            <a:ext cx="2975773" cy="2943225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588962"/>
          </a:xfrm>
        </p:spPr>
        <p:txBody>
          <a:bodyPr>
            <a:normAutofit fontScale="90000"/>
          </a:bodyPr>
          <a:lstStyle/>
          <a:p>
            <a:pPr eaLnBrk="1" hangingPunct="1"/>
            <a:endParaRPr lang="uk-UA" altLang="uk-UA" sz="4000" smtClean="0"/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1330325" y="692150"/>
          <a:ext cx="7127875" cy="720725"/>
        </p:xfrm>
        <a:graphic>
          <a:graphicData uri="http://schemas.openxmlformats.org/presentationml/2006/ole">
            <p:oleObj spid="_x0000_s5139" name="Формула" r:id="rId3" imgW="2260600" imgH="228600" progId="Equation.3">
              <p:embed/>
            </p:oleObj>
          </a:graphicData>
        </a:graphic>
      </p:graphicFrame>
      <p:sp>
        <p:nvSpPr>
          <p:cNvPr id="5124" name="Line 4"/>
          <p:cNvSpPr>
            <a:spLocks noChangeShapeType="1"/>
          </p:cNvSpPr>
          <p:nvPr/>
        </p:nvSpPr>
        <p:spPr bwMode="auto">
          <a:xfrm flipV="1">
            <a:off x="1692275" y="2636838"/>
            <a:ext cx="5688013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1763713" y="4365625"/>
            <a:ext cx="5545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H="1">
            <a:off x="1908175" y="1916113"/>
            <a:ext cx="2303463" cy="3744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5508625" y="2060575"/>
            <a:ext cx="1368425" cy="3673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916238" y="4005263"/>
            <a:ext cx="365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b="1" i="1"/>
              <a:t>1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924300" y="2205038"/>
            <a:ext cx="365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b="1" i="1"/>
              <a:t>2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5867400" y="2636838"/>
            <a:ext cx="365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b="1" i="1"/>
              <a:t>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6300788" y="3860800"/>
            <a:ext cx="365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b="1" i="1"/>
              <a:t>4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1587500" y="2193925"/>
            <a:ext cx="354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b="1" i="1"/>
              <a:t>а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1657350" y="3778250"/>
            <a:ext cx="355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b="1" i="1"/>
              <a:t>в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1452563" y="5218113"/>
            <a:ext cx="333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b="1" i="1"/>
              <a:t>с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6911975" y="5218113"/>
            <a:ext cx="361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b="1" i="1"/>
              <a:t>р</a:t>
            </a:r>
          </a:p>
        </p:txBody>
      </p:sp>
      <p:pic>
        <p:nvPicPr>
          <p:cNvPr id="5136" name="Picture 16" descr="AG00208_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1725" y="4508500"/>
            <a:ext cx="137953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кутник 16"/>
          <p:cNvSpPr/>
          <p:nvPr/>
        </p:nvSpPr>
        <p:spPr>
          <a:xfrm>
            <a:off x="0" y="0"/>
            <a:ext cx="611188" cy="7016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  <a:p>
            <a:pPr algn="ctr">
              <a:defRPr/>
            </a:pPr>
            <a:r>
              <a:rPr lang="uk-UA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WordArt 2"/>
          <p:cNvSpPr>
            <a:spLocks noChangeArrowheads="1" noChangeShapeType="1" noTextEdit="1"/>
          </p:cNvSpPr>
          <p:nvPr/>
        </p:nvSpPr>
        <p:spPr bwMode="auto">
          <a:xfrm>
            <a:off x="1331913" y="333375"/>
            <a:ext cx="6696075" cy="23749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420"/>
              </a:avLst>
            </a:prstTxWarp>
          </a:bodyPr>
          <a:lstStyle/>
          <a:p>
            <a:pPr algn="ctr"/>
            <a:r>
              <a:rPr lang="ru-RU" sz="3600" b="1" kern="1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Impact"/>
              </a:rPr>
              <a:t>Лови      </a:t>
            </a:r>
            <a:r>
              <a:rPr lang="ru-RU" sz="3600" b="1" kern="10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Impact"/>
              </a:rPr>
              <a:t>помилку</a:t>
            </a:r>
            <a:endParaRPr lang="ru-RU" sz="3600" b="1" kern="1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Impact"/>
            </a:endParaRPr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284538"/>
            <a:ext cx="6492896" cy="3287734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7828" name="WordArt 4"/>
          <p:cNvSpPr>
            <a:spLocks noChangeArrowheads="1" noChangeShapeType="1" noTextEdit="1"/>
          </p:cNvSpPr>
          <p:nvPr/>
        </p:nvSpPr>
        <p:spPr bwMode="auto">
          <a:xfrm>
            <a:off x="7885113" y="1557338"/>
            <a:ext cx="1008062" cy="2665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099999" lon="20099999" rev="0"/>
              </a:camera>
              <a:lightRig rig="legacyFlat2" dir="t"/>
            </a:scene3d>
            <a:sp3d extrusionH="430200" prstMaterial="legacyMatte">
              <a:extrusionClr>
                <a:schemeClr val="accent1"/>
              </a:extrusionClr>
            </a:sp3d>
          </a:bodyPr>
          <a:lstStyle/>
          <a:p>
            <a:pPr algn="ctr"/>
            <a:r>
              <a:rPr lang="ru-RU" sz="9600" kern="10" dirty="0">
                <a:ln w="38100">
                  <a:round/>
                  <a:headEnd/>
                  <a:tailEnd/>
                </a:ln>
                <a:solidFill>
                  <a:schemeClr val="accent1"/>
                </a:solidFill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77829" name="WordArt 5"/>
          <p:cNvSpPr>
            <a:spLocks noChangeArrowheads="1" noChangeShapeType="1" noTextEdit="1"/>
          </p:cNvSpPr>
          <p:nvPr/>
        </p:nvSpPr>
        <p:spPr bwMode="auto">
          <a:xfrm>
            <a:off x="323850" y="2060575"/>
            <a:ext cx="1403350" cy="2522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099999" lon="20099999" rev="0"/>
              </a:camera>
              <a:lightRig rig="legacyFlat2" dir="t"/>
            </a:scene3d>
            <a:sp3d extrusionH="430200" prstMaterial="legacyMatte">
              <a:extrusionClr>
                <a:schemeClr val="accent1"/>
              </a:extrusionClr>
            </a:sp3d>
          </a:bodyPr>
          <a:lstStyle/>
          <a:p>
            <a:pPr algn="ctr"/>
            <a:r>
              <a:rPr lang="ru-RU" sz="9600" kern="10" dirty="0">
                <a:ln w="38100">
                  <a:round/>
                  <a:headEnd/>
                  <a:tailEnd/>
                </a:ln>
                <a:solidFill>
                  <a:schemeClr val="accent1"/>
                </a:solidFill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77830" name="WordArt 6"/>
          <p:cNvSpPr>
            <a:spLocks noChangeArrowheads="1" noChangeShapeType="1" noTextEdit="1"/>
          </p:cNvSpPr>
          <p:nvPr/>
        </p:nvSpPr>
        <p:spPr bwMode="auto">
          <a:xfrm>
            <a:off x="5364163" y="2636838"/>
            <a:ext cx="863600" cy="379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"/>
              <a:lightRig rig="legacyFlat3" dir="t"/>
            </a:scene3d>
            <a:sp3d extrusionH="121893000" prstMaterial="legacyMatte">
              <a:extrusionClr>
                <a:schemeClr val="accent1"/>
              </a:extrusionClr>
            </a:sp3d>
          </a:bodyPr>
          <a:lstStyle/>
          <a:p>
            <a:pPr algn="ctr"/>
            <a:r>
              <a:rPr lang="ru-RU" sz="3600" kern="10">
                <a:ln w="38100">
                  <a:round/>
                  <a:headEnd/>
                  <a:tailEnd/>
                </a:ln>
                <a:solidFill>
                  <a:schemeClr val="accent1"/>
                </a:solidFill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77831" name="WordArt 7"/>
          <p:cNvSpPr>
            <a:spLocks noChangeArrowheads="1" noChangeShapeType="1" noTextEdit="1"/>
          </p:cNvSpPr>
          <p:nvPr/>
        </p:nvSpPr>
        <p:spPr bwMode="auto">
          <a:xfrm>
            <a:off x="0" y="692150"/>
            <a:ext cx="1042988" cy="1441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prstShdw prst="shdw13" dist="53882" dir="13500000">
                    <a:srgbClr val="B2B2B2">
                      <a:alpha val="50000"/>
                    </a:srgbClr>
                  </a:prst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77832" name="WordArt 8"/>
          <p:cNvSpPr>
            <a:spLocks noChangeArrowheads="1" noChangeShapeType="1" noTextEdit="1"/>
          </p:cNvSpPr>
          <p:nvPr/>
        </p:nvSpPr>
        <p:spPr bwMode="auto">
          <a:xfrm>
            <a:off x="8316913" y="4508500"/>
            <a:ext cx="395287" cy="1512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77833" name="WordArt 9"/>
          <p:cNvSpPr>
            <a:spLocks noChangeArrowheads="1" noChangeShapeType="1" noTextEdit="1"/>
          </p:cNvSpPr>
          <p:nvPr/>
        </p:nvSpPr>
        <p:spPr bwMode="auto">
          <a:xfrm>
            <a:off x="8172450" y="188913"/>
            <a:ext cx="576263" cy="1081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77834" name="WordArt 10"/>
          <p:cNvSpPr>
            <a:spLocks noChangeArrowheads="1" noChangeShapeType="1" noTextEdit="1"/>
          </p:cNvSpPr>
          <p:nvPr/>
        </p:nvSpPr>
        <p:spPr bwMode="auto">
          <a:xfrm>
            <a:off x="2484438" y="2852738"/>
            <a:ext cx="719137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prstShdw prst="shdw13" dist="53882" dir="13500000">
                    <a:srgbClr val="B2B2B2">
                      <a:alpha val="50000"/>
                    </a:srgbClr>
                  </a:prstShdw>
                </a:effectLst>
                <a:latin typeface="Times New Roman"/>
                <a:cs typeface="Times New Roman"/>
              </a:rPr>
              <a:t>?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226425" cy="6408738"/>
          </a:xfrm>
          <a:ln>
            <a:solidFill>
              <a:srgbClr val="000066"/>
            </a:solidFill>
          </a:ln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uk-UA" sz="2800" b="1" dirty="0"/>
              <a:t>1.</a:t>
            </a:r>
            <a:r>
              <a:rPr lang="uk-UA" sz="2800" dirty="0"/>
              <a:t> </a:t>
            </a:r>
            <a:r>
              <a:rPr lang="uk-UA" sz="3200" b="1" dirty="0"/>
              <a:t>Паралельні прямі на площині – це прямі, які не перетинаються.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uk-UA" sz="3200" b="1" dirty="0" smtClean="0"/>
              <a:t>2. Через точку , яка не належить прямій, можна провести безліч паралельних їй прямих.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 startAt="3"/>
            </a:pPr>
            <a:r>
              <a:rPr lang="uk-UA" sz="3200" b="1" dirty="0" smtClean="0"/>
              <a:t>Якщо </a:t>
            </a:r>
            <a:r>
              <a:rPr lang="uk-UA" sz="3200" b="1" dirty="0"/>
              <a:t>у результаті перетину паралельних прямих січною утворилися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uk-UA" sz="3200" b="1" dirty="0"/>
              <a:t>       </a:t>
            </a:r>
            <a:r>
              <a:rPr lang="uk-UA" sz="3200" b="1" u="sng" dirty="0"/>
              <a:t>два кути по 80</a:t>
            </a:r>
            <a:r>
              <a:rPr lang="en-US" sz="3200" b="1" u="sng" dirty="0">
                <a:cs typeface="Arial" charset="0"/>
              </a:rPr>
              <a:t>º</a:t>
            </a:r>
            <a:r>
              <a:rPr lang="uk-UA" sz="3200" b="1" dirty="0">
                <a:cs typeface="Arial" charset="0"/>
              </a:rPr>
              <a:t>.     Можуть вони бути: </a:t>
            </a:r>
          </a:p>
          <a:p>
            <a:pPr marL="609600" indent="-609600">
              <a:lnSpc>
                <a:spcPct val="80000"/>
              </a:lnSpc>
            </a:pPr>
            <a:r>
              <a:rPr lang="uk-UA" sz="3200" b="1" dirty="0">
                <a:cs typeface="Arial" charset="0"/>
              </a:rPr>
              <a:t>  відповідними;</a:t>
            </a:r>
          </a:p>
          <a:p>
            <a:pPr marL="609600" indent="-609600">
              <a:lnSpc>
                <a:spcPct val="80000"/>
              </a:lnSpc>
            </a:pPr>
            <a:r>
              <a:rPr lang="uk-UA" sz="3200" b="1" dirty="0">
                <a:cs typeface="Arial" charset="0"/>
              </a:rPr>
              <a:t>  внутрішніми односторонніми; </a:t>
            </a:r>
          </a:p>
          <a:p>
            <a:pPr marL="609600" indent="-609600">
              <a:lnSpc>
                <a:spcPct val="80000"/>
              </a:lnSpc>
            </a:pPr>
            <a:r>
              <a:rPr lang="uk-UA" sz="3200" b="1" dirty="0">
                <a:cs typeface="Arial" charset="0"/>
              </a:rPr>
              <a:t>  внутрішніми різносторонніми?</a:t>
            </a:r>
            <a:endParaRPr lang="en-US" sz="3200" b="1" dirty="0">
              <a:cs typeface="Arial" charset="0"/>
            </a:endParaRP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 startAt="3"/>
            </a:pPr>
            <a:endParaRPr lang="uk-UA" sz="3200" b="1" dirty="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ru-RU" sz="2800" b="1" dirty="0"/>
          </a:p>
        </p:txBody>
      </p:sp>
      <p:sp>
        <p:nvSpPr>
          <p:cNvPr id="78851" name="AutoShape 3"/>
          <p:cNvSpPr>
            <a:spLocks noChangeArrowheads="1"/>
          </p:cNvSpPr>
          <p:nvPr/>
        </p:nvSpPr>
        <p:spPr bwMode="auto">
          <a:xfrm>
            <a:off x="2771775" y="260350"/>
            <a:ext cx="1296988" cy="719138"/>
          </a:xfrm>
          <a:prstGeom prst="smileyFace">
            <a:avLst>
              <a:gd name="adj" fmla="val 4653"/>
            </a:avLst>
          </a:prstGeom>
          <a:solidFill>
            <a:srgbClr val="33CCFF"/>
          </a:solidFill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78852" name="AutoShape 4"/>
          <p:cNvSpPr>
            <a:spLocks noChangeArrowheads="1"/>
          </p:cNvSpPr>
          <p:nvPr/>
        </p:nvSpPr>
        <p:spPr bwMode="auto">
          <a:xfrm>
            <a:off x="2500298" y="4000504"/>
            <a:ext cx="1008063" cy="6477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78853" name="AutoShape 5"/>
          <p:cNvSpPr>
            <a:spLocks noChangeArrowheads="1"/>
          </p:cNvSpPr>
          <p:nvPr/>
        </p:nvSpPr>
        <p:spPr bwMode="auto">
          <a:xfrm>
            <a:off x="2786050" y="5000636"/>
            <a:ext cx="1008063" cy="647700"/>
          </a:xfrm>
          <a:prstGeom prst="smileyFace">
            <a:avLst>
              <a:gd name="adj" fmla="val 4653"/>
            </a:avLst>
          </a:prstGeom>
          <a:solidFill>
            <a:srgbClr val="0000FF"/>
          </a:solidFill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78855" name="AutoShape 7"/>
          <p:cNvSpPr>
            <a:spLocks noChangeArrowheads="1"/>
          </p:cNvSpPr>
          <p:nvPr/>
        </p:nvSpPr>
        <p:spPr bwMode="auto">
          <a:xfrm>
            <a:off x="2643174" y="1285860"/>
            <a:ext cx="2376488" cy="647700"/>
          </a:xfrm>
          <a:prstGeom prst="smileyFace">
            <a:avLst>
              <a:gd name="adj" fmla="val -4653"/>
            </a:avLst>
          </a:prstGeom>
          <a:solidFill>
            <a:srgbClr val="FFFF00"/>
          </a:solidFill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78856" name="AutoShape 8"/>
          <p:cNvSpPr>
            <a:spLocks noChangeArrowheads="1"/>
          </p:cNvSpPr>
          <p:nvPr/>
        </p:nvSpPr>
        <p:spPr bwMode="auto">
          <a:xfrm>
            <a:off x="3786182" y="4572008"/>
            <a:ext cx="1584325" cy="574675"/>
          </a:xfrm>
          <a:prstGeom prst="smileyFace">
            <a:avLst>
              <a:gd name="adj" fmla="val -4653"/>
            </a:avLst>
          </a:prstGeom>
          <a:solidFill>
            <a:srgbClr val="FF99FF"/>
          </a:solidFill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8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8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8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88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8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88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88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88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88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nimBg="1"/>
      <p:bldP spid="78852" grpId="0" animBg="1"/>
      <p:bldP spid="78853" grpId="0" animBg="1"/>
      <p:bldP spid="78855" grpId="0" animBg="1"/>
      <p:bldP spid="7885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26425" cy="5835650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uk-UA" b="1" dirty="0">
                <a:solidFill>
                  <a:srgbClr val="FFFFCC"/>
                </a:solidFill>
              </a:rPr>
              <a:t> </a:t>
            </a:r>
            <a:r>
              <a:rPr lang="uk-UA" sz="3600" b="1" dirty="0"/>
              <a:t>8. Якщо сума внутрішніх різносторонніх </a:t>
            </a:r>
            <a:r>
              <a:rPr lang="uk-UA" sz="3600" b="1" dirty="0" smtClean="0"/>
              <a:t>кутів при паралельних прямих і січній </a:t>
            </a:r>
            <a:r>
              <a:rPr lang="uk-UA" sz="3600" b="1" dirty="0"/>
              <a:t>140</a:t>
            </a:r>
            <a:r>
              <a:rPr lang="en-US" sz="3600" b="1" dirty="0">
                <a:cs typeface="Arial" charset="0"/>
              </a:rPr>
              <a:t>º</a:t>
            </a:r>
            <a:r>
              <a:rPr lang="uk-UA" sz="3600" b="1" dirty="0">
                <a:cs typeface="Arial" charset="0"/>
              </a:rPr>
              <a:t>, то один із них 70</a:t>
            </a:r>
            <a:r>
              <a:rPr lang="en-US" sz="3600" b="1" dirty="0">
                <a:cs typeface="Arial" charset="0"/>
              </a:rPr>
              <a:t>º</a:t>
            </a:r>
            <a:r>
              <a:rPr lang="uk-UA" sz="3600" b="1" dirty="0">
                <a:cs typeface="Arial" charset="0"/>
              </a:rPr>
              <a:t>.</a:t>
            </a:r>
          </a:p>
          <a:p>
            <a:pPr marL="609600" indent="-609600">
              <a:buFont typeface="Wingdings" pitchFamily="2" charset="2"/>
              <a:buNone/>
            </a:pPr>
            <a:r>
              <a:rPr lang="uk-UA" sz="3600" dirty="0">
                <a:cs typeface="Arial" charset="0"/>
              </a:rPr>
              <a:t> 9. </a:t>
            </a:r>
            <a:r>
              <a:rPr lang="uk-UA" sz="3600" b="1" dirty="0">
                <a:cs typeface="Arial" charset="0"/>
              </a:rPr>
              <a:t>Якщо один із внутрішніх односторонніх </a:t>
            </a:r>
            <a:r>
              <a:rPr lang="uk-UA" sz="3600" b="1" dirty="0" smtClean="0">
                <a:cs typeface="Arial" charset="0"/>
              </a:rPr>
              <a:t>кутів при паралельних прямих і січній </a:t>
            </a:r>
            <a:r>
              <a:rPr lang="uk-UA" sz="3600" b="1" dirty="0">
                <a:cs typeface="Arial" charset="0"/>
              </a:rPr>
              <a:t>удвічі більший за другий, то їх градусна міра : </a:t>
            </a:r>
          </a:p>
          <a:p>
            <a:pPr marL="609600" indent="-609600">
              <a:buFont typeface="Wingdings" pitchFamily="2" charset="2"/>
              <a:buNone/>
            </a:pPr>
            <a:r>
              <a:rPr lang="uk-UA" sz="3600" b="1" dirty="0">
                <a:cs typeface="Arial" charset="0"/>
              </a:rPr>
              <a:t>       30</a:t>
            </a:r>
            <a:r>
              <a:rPr lang="en-US" sz="3600" b="1" dirty="0">
                <a:cs typeface="Arial" charset="0"/>
              </a:rPr>
              <a:t>º</a:t>
            </a:r>
            <a:r>
              <a:rPr lang="uk-UA" sz="3600" b="1" dirty="0">
                <a:cs typeface="Arial" charset="0"/>
              </a:rPr>
              <a:t> і 60</a:t>
            </a:r>
            <a:r>
              <a:rPr lang="en-US" sz="3600" dirty="0">
                <a:cs typeface="Arial" charset="0"/>
              </a:rPr>
              <a:t>º</a:t>
            </a:r>
            <a:r>
              <a:rPr lang="uk-UA" sz="3600" dirty="0">
                <a:cs typeface="Arial" charset="0"/>
              </a:rPr>
              <a:t>.</a:t>
            </a:r>
          </a:p>
          <a:p>
            <a:pPr marL="609600" indent="-609600">
              <a:buFont typeface="Wingdings" pitchFamily="2" charset="2"/>
              <a:buNone/>
            </a:pPr>
            <a:r>
              <a:rPr lang="uk-UA" sz="3600" b="1" dirty="0">
                <a:cs typeface="Arial" charset="0"/>
              </a:rPr>
              <a:t>10. Якщо один із внутрішніх кутів прямий, то інші теж прямі.</a:t>
            </a:r>
            <a:endParaRPr lang="en-US" sz="3600" b="1" dirty="0">
              <a:cs typeface="Arial" charset="0"/>
            </a:endParaRPr>
          </a:p>
        </p:txBody>
      </p:sp>
      <p:sp>
        <p:nvSpPr>
          <p:cNvPr id="80899" name="Line 3"/>
          <p:cNvSpPr>
            <a:spLocks noChangeShapeType="1"/>
          </p:cNvSpPr>
          <p:nvPr/>
        </p:nvSpPr>
        <p:spPr bwMode="auto">
          <a:xfrm flipH="1">
            <a:off x="5003800" y="4581525"/>
            <a:ext cx="3240088" cy="17287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 flipH="1">
            <a:off x="5795963" y="5300663"/>
            <a:ext cx="2808287" cy="155733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0901" name="Line 5"/>
          <p:cNvSpPr>
            <a:spLocks noChangeShapeType="1"/>
          </p:cNvSpPr>
          <p:nvPr/>
        </p:nvSpPr>
        <p:spPr bwMode="auto">
          <a:xfrm flipV="1">
            <a:off x="6443663" y="4292600"/>
            <a:ext cx="1150937" cy="25654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0902" name="AutoShape 6"/>
          <p:cNvSpPr>
            <a:spLocks noChangeArrowheads="1"/>
          </p:cNvSpPr>
          <p:nvPr/>
        </p:nvSpPr>
        <p:spPr bwMode="auto">
          <a:xfrm>
            <a:off x="2987675" y="404813"/>
            <a:ext cx="1225550" cy="10795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80903" name="AutoShape 7"/>
          <p:cNvSpPr>
            <a:spLocks noChangeArrowheads="1"/>
          </p:cNvSpPr>
          <p:nvPr/>
        </p:nvSpPr>
        <p:spPr bwMode="auto">
          <a:xfrm>
            <a:off x="3214678" y="2500306"/>
            <a:ext cx="1008063" cy="1008063"/>
          </a:xfrm>
          <a:prstGeom prst="smileyFace">
            <a:avLst>
              <a:gd name="adj" fmla="val -4653"/>
            </a:avLst>
          </a:prstGeom>
          <a:solidFill>
            <a:srgbClr val="FF00FF"/>
          </a:solidFill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80904" name="AutoShape 8"/>
          <p:cNvSpPr>
            <a:spLocks noChangeArrowheads="1"/>
          </p:cNvSpPr>
          <p:nvPr/>
        </p:nvSpPr>
        <p:spPr bwMode="auto">
          <a:xfrm>
            <a:off x="3357554" y="4643446"/>
            <a:ext cx="1368425" cy="1368425"/>
          </a:xfrm>
          <a:prstGeom prst="smileyFace">
            <a:avLst>
              <a:gd name="adj" fmla="val 4653"/>
            </a:avLst>
          </a:prstGeom>
          <a:solidFill>
            <a:srgbClr val="00CCFF"/>
          </a:solidFill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0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0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4" dur="20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 animBg="1"/>
      <p:bldP spid="80903" grpId="0" animBg="1"/>
      <p:bldP spid="80904" grpId="0" animBg="1"/>
      <p:bldP spid="8090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3"/>
            <a:ext cx="7380287" cy="85725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 ЗАВДАННЯ:</a:t>
            </a:r>
            <a:endParaRPr lang="uk-UA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674"/>
            <a:ext cx="5792788" cy="2584457"/>
          </a:xfrm>
        </p:spPr>
        <p:txBody>
          <a:bodyPr>
            <a:normAutofit lnSpcReduction="10000"/>
          </a:bodyPr>
          <a:lstStyle/>
          <a:p>
            <a:pPr algn="l" eaLnBrk="1" hangingPunct="1"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п.10 (вивчити доведення властивостей кутів)</a:t>
            </a:r>
          </a:p>
          <a:p>
            <a:pPr algn="l" eaLnBrk="1" hangingPunct="1"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156 – ІІ рівень, </a:t>
            </a:r>
          </a:p>
          <a:p>
            <a:pPr algn="l" eaLnBrk="1" hangingPunct="1"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158 – ІІІ рівень</a:t>
            </a:r>
          </a:p>
          <a:p>
            <a:pPr algn="l" eaLnBrk="1" hangingPunct="1">
              <a:defRPr/>
            </a:pP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161 – І\/ рівень</a:t>
            </a: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3" name="Picture 4" descr="http://animaciatop.ru/pictures/smailiki/thumb/smailiki-87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688" y="1125538"/>
            <a:ext cx="2447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6248" y="1357298"/>
            <a:ext cx="4400552" cy="4773627"/>
          </a:xfrm>
        </p:spPr>
        <p:txBody>
          <a:bodyPr/>
          <a:lstStyle/>
          <a:p>
            <a:r>
              <a:rPr lang="uk-UA" sz="2400" b="1" i="1" dirty="0" smtClean="0"/>
              <a:t>Дерево пізнання</a:t>
            </a:r>
            <a:endParaRPr lang="uk-UA" sz="2400" b="1" i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57224" y="0"/>
            <a:ext cx="7858180" cy="1285860"/>
          </a:xfrm>
        </p:spPr>
        <p:txBody>
          <a:bodyPr/>
          <a:lstStyle/>
          <a:p>
            <a:r>
              <a:rPr lang="uk-UA" sz="2800" b="1" dirty="0" smtClean="0"/>
              <a:t>Все в природі має бути </a:t>
            </a:r>
            <a:r>
              <a:rPr lang="uk-UA" sz="2800" b="1" dirty="0" err="1" smtClean="0"/>
              <a:t>виміряно</a:t>
            </a:r>
            <a:r>
              <a:rPr lang="uk-UA" sz="2800" b="1" dirty="0" smtClean="0"/>
              <a:t>, все може бути пораховано</a:t>
            </a:r>
          </a:p>
          <a:p>
            <a:pPr algn="r">
              <a:buNone/>
            </a:pPr>
            <a:r>
              <a:rPr lang="uk-UA" sz="1600" b="1" i="1" dirty="0" err="1" smtClean="0"/>
              <a:t>Лобачевський</a:t>
            </a:r>
            <a:r>
              <a:rPr lang="uk-UA" sz="1600" b="1" i="1" dirty="0" smtClean="0"/>
              <a:t> М.І.</a:t>
            </a:r>
          </a:p>
          <a:p>
            <a:endParaRPr lang="uk-UA" dirty="0"/>
          </a:p>
        </p:txBody>
      </p:sp>
      <p:pic>
        <p:nvPicPr>
          <p:cNvPr id="8" name="Рисунок 7" descr="derevo-picture-color.png"/>
          <p:cNvPicPr>
            <a:picLocks noChangeAspect="1"/>
          </p:cNvPicPr>
          <p:nvPr/>
        </p:nvPicPr>
        <p:blipFill>
          <a:blip r:embed="rId2" cstate="print"/>
          <a:srcRect l="27863" t="-2602" r="15273" b="5685"/>
          <a:stretch>
            <a:fillRect/>
          </a:stretch>
        </p:blipFill>
        <p:spPr bwMode="auto">
          <a:xfrm>
            <a:off x="4786314" y="1500174"/>
            <a:ext cx="392776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l="15932" t="8569" r="15846" b="21217"/>
          <a:stretch>
            <a:fillRect/>
          </a:stretch>
        </p:blipFill>
        <p:spPr bwMode="auto">
          <a:xfrm>
            <a:off x="4500562" y="5214950"/>
            <a:ext cx="92170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5072074"/>
            <a:ext cx="1371600" cy="128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 descr="list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4857760"/>
            <a:ext cx="934641" cy="1325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list10 455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9586" y="4929198"/>
            <a:ext cx="963216" cy="126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3"/>
          <p:cNvSpPr txBox="1">
            <a:spLocks/>
          </p:cNvSpPr>
          <p:nvPr/>
        </p:nvSpPr>
        <p:spPr>
          <a:xfrm>
            <a:off x="94060" y="1819275"/>
            <a:ext cx="3620684" cy="4484688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Прикріпіть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 дерево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листя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квіти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плоди.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3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Плоди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урок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пройшов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корисно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плідно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3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Квітка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досить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непогано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3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Зелений</a:t>
            </a:r>
            <a:r>
              <a:rPr kumimoji="0" lang="ru-RU" sz="23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3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листочок</a:t>
            </a:r>
            <a:r>
              <a:rPr kumimoji="0" lang="ru-RU" sz="23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щось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було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звичайно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а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взагалі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 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незрозуміло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3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Жовтий</a:t>
            </a:r>
            <a:r>
              <a:rPr kumimoji="0" lang="ru-RU" sz="23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3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листочок</a:t>
            </a:r>
            <a:r>
              <a:rPr kumimoji="0" lang="ru-RU" sz="23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«</a:t>
            </a:r>
            <a:r>
              <a:rPr kumimoji="0" lang="ru-RU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чахлий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», пропащий урок.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uk-UA" altLang="uk-UA" smtClean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124075" y="908050"/>
            <a:ext cx="6065838" cy="3025775"/>
          </a:xfrm>
        </p:spPr>
        <p:txBody>
          <a:bodyPr/>
          <a:lstStyle/>
          <a:p>
            <a:pPr eaLnBrk="1" hangingPunct="1">
              <a:defRPr/>
            </a:pPr>
            <a:r>
              <a:rPr lang="uk-UA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УРОК</a:t>
            </a:r>
            <a:endParaRPr lang="uk-UA" sz="8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2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267744" cy="350826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softEdge rad="112500"/>
          </a:effectLst>
        </p:spPr>
      </p:pic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971550" y="3005138"/>
            <a:ext cx="6624638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9829" tIns="539580" rIns="539580" bIns="539580" anchor="ctr">
            <a:spAutoFit/>
          </a:bodyPr>
          <a:lstStyle/>
          <a:p>
            <a:pPr>
              <a:defRPr/>
            </a:pPr>
            <a:r>
              <a:rPr lang="uk-UA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Бажаю успіху !</a:t>
            </a:r>
          </a:p>
          <a:p>
            <a:pPr eaLnBrk="0" hangingPunct="0">
              <a:defRPr/>
            </a:pPr>
            <a:r>
              <a:rPr lang="uk-UA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uk-UA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endParaRPr lang="uk-UA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8" name="Picture 3" descr="http://liubavyshka.ru/_ph/4/2/35745817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4005263"/>
            <a:ext cx="172878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4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Тема уроку: </a:t>
            </a:r>
            <a:r>
              <a:rPr lang="ru-RU" sz="4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Властивості</a:t>
            </a:r>
            <a:r>
              <a:rPr lang="ru-RU" sz="4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кутів</a:t>
            </a:r>
            <a:r>
              <a:rPr lang="ru-RU" sz="4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ru-RU" sz="4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утворених</a:t>
            </a:r>
            <a:r>
              <a:rPr lang="ru-RU" sz="4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за </a:t>
            </a:r>
            <a:r>
              <a:rPr lang="ru-RU" sz="4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перетину</a:t>
            </a:r>
            <a:r>
              <a:rPr lang="ru-RU" sz="4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паралельних</a:t>
            </a:r>
            <a:r>
              <a:rPr lang="ru-RU" sz="4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прямих</a:t>
            </a:r>
            <a:r>
              <a:rPr lang="ru-RU" sz="4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січною</a:t>
            </a: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uk-UA" sz="36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057984"/>
          </a:xfrm>
        </p:spPr>
        <p:txBody>
          <a:bodyPr>
            <a:normAutofit fontScale="40000" lnSpcReduction="20000"/>
          </a:bodyPr>
          <a:lstStyle/>
          <a:p>
            <a:pPr algn="l" eaLnBrk="1" hangingPunct="1">
              <a:defRPr/>
            </a:pPr>
            <a:r>
              <a:rPr lang="uk-UA" sz="62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</a:t>
            </a:r>
            <a:r>
              <a:rPr lang="uk-UA" sz="6200" dirty="0" smtClean="0">
                <a:solidFill>
                  <a:srgbClr val="C00000"/>
                </a:solidFill>
              </a:rPr>
              <a:t>:</a:t>
            </a:r>
          </a:p>
          <a:p>
            <a:pPr algn="l" eaLnBrk="1" hangingPunct="1">
              <a:buFont typeface="Wingdings" pitchFamily="2" charset="2"/>
              <a:buChar char="§"/>
              <a:defRPr/>
            </a:pPr>
            <a:r>
              <a:rPr lang="uk-UA" sz="6200" dirty="0" smtClean="0"/>
              <a:t> ознайомитися з властивостями відповідних, внутрішніх різносторонніх та внутрішніх односторонніх кутів при паралельних прямих, перетнутих січною;</a:t>
            </a:r>
          </a:p>
          <a:p>
            <a:pPr algn="l" eaLnBrk="1" hangingPunct="1">
              <a:buFont typeface="Wingdings" pitchFamily="2" charset="2"/>
              <a:buChar char="§"/>
              <a:defRPr/>
            </a:pPr>
            <a:r>
              <a:rPr lang="uk-UA" sz="6200" dirty="0" smtClean="0"/>
              <a:t>ознайомитися з поняттям </a:t>
            </a:r>
            <a:r>
              <a:rPr lang="uk-UA" sz="6200" dirty="0" err="1" smtClean="0"/>
              <a:t>“обернена</a:t>
            </a:r>
            <a:r>
              <a:rPr lang="uk-UA" sz="6200" dirty="0" smtClean="0"/>
              <a:t>  </a:t>
            </a:r>
            <a:r>
              <a:rPr lang="uk-UA" sz="6200" dirty="0" err="1" smtClean="0"/>
              <a:t>теорема”</a:t>
            </a:r>
            <a:endParaRPr lang="uk-UA" sz="6200" dirty="0" smtClean="0"/>
          </a:p>
          <a:p>
            <a:pPr algn="l" eaLnBrk="1" hangingPunct="1">
              <a:buFont typeface="Wingdings" pitchFamily="2" charset="2"/>
              <a:buChar char="§"/>
              <a:defRPr/>
            </a:pPr>
            <a:r>
              <a:rPr lang="uk-UA" sz="6200" dirty="0" smtClean="0"/>
              <a:t>вчитися застосовувати  властивості кутів до розв’язування задач</a:t>
            </a:r>
          </a:p>
          <a:p>
            <a:pPr algn="l" eaLnBrk="1" hangingPunct="1">
              <a:buFont typeface="Wingdings" pitchFamily="2" charset="2"/>
              <a:buChar char="§"/>
              <a:defRPr/>
            </a:pPr>
            <a:endParaRPr lang="uk-UA" sz="3200" dirty="0" smtClean="0"/>
          </a:p>
          <a:p>
            <a:pPr algn="l" eaLnBrk="1" hangingPunct="1">
              <a:defRPr/>
            </a:pPr>
            <a:endParaRPr lang="uk-UA" sz="1800" dirty="0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772400" cy="1143000"/>
          </a:xfrm>
        </p:spPr>
        <p:txBody>
          <a:bodyPr/>
          <a:lstStyle/>
          <a:p>
            <a:r>
              <a:rPr lang="uk-UA" b="1" dirty="0" smtClean="0"/>
              <a:t>Епіграф уроку:</a:t>
            </a:r>
            <a:endParaRPr lang="uk-UA" b="1" dirty="0"/>
          </a:p>
        </p:txBody>
      </p:sp>
      <p:pic>
        <p:nvPicPr>
          <p:cNvPr id="7" name="Содержимое 6" descr="2426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69542" y="1571612"/>
            <a:ext cx="3279005" cy="38576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6248" y="1600200"/>
            <a:ext cx="4400552" cy="4530725"/>
          </a:xfrm>
        </p:spPr>
        <p:txBody>
          <a:bodyPr/>
          <a:lstStyle/>
          <a:p>
            <a:r>
              <a:rPr lang="uk-UA" sz="4000" b="1" dirty="0" smtClean="0"/>
              <a:t>Все в природі має бути </a:t>
            </a:r>
            <a:r>
              <a:rPr lang="uk-UA" sz="4000" b="1" dirty="0" err="1" smtClean="0"/>
              <a:t>виміряно</a:t>
            </a:r>
            <a:r>
              <a:rPr lang="uk-UA" sz="4000" b="1" dirty="0" smtClean="0"/>
              <a:t>, все може бути пораховано</a:t>
            </a:r>
          </a:p>
          <a:p>
            <a:pPr algn="r">
              <a:buNone/>
            </a:pPr>
            <a:r>
              <a:rPr lang="uk-UA" sz="2400" b="1" i="1" dirty="0" err="1" smtClean="0"/>
              <a:t>Лобачевський</a:t>
            </a:r>
            <a:r>
              <a:rPr lang="uk-UA" sz="2400" b="1" i="1" dirty="0" smtClean="0"/>
              <a:t> М.І.</a:t>
            </a:r>
            <a:endParaRPr lang="uk-UA" sz="2400" b="1" i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500042"/>
            <a:ext cx="3812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</a:rPr>
              <a:t>Гра </a:t>
            </a:r>
            <a:r>
              <a:rPr lang="uk-UA" sz="3600" b="1" dirty="0" err="1" smtClean="0">
                <a:solidFill>
                  <a:srgbClr val="C00000"/>
                </a:solidFill>
              </a:rPr>
              <a:t>“Так</a:t>
            </a:r>
            <a:r>
              <a:rPr lang="uk-UA" sz="3600" b="1" dirty="0" smtClean="0">
                <a:solidFill>
                  <a:srgbClr val="C00000"/>
                </a:solidFill>
              </a:rPr>
              <a:t> чи ні?”</a:t>
            </a:r>
            <a:endParaRPr lang="uk-UA" sz="3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85861"/>
            <a:ext cx="39290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1.    3 і    6 – внутрішні різносторонні</a:t>
            </a:r>
          </a:p>
          <a:p>
            <a:endParaRPr lang="uk-UA" sz="2800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500880" y="1071546"/>
            <a:ext cx="4290781" cy="3805945"/>
            <a:chOff x="3296" y="480"/>
            <a:chExt cx="2437" cy="2967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3360" y="1008"/>
              <a:ext cx="2304" cy="240"/>
            </a:xfrm>
            <a:prstGeom prst="line">
              <a:avLst/>
            </a:prstGeom>
            <a:noFill/>
            <a:ln w="762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3336" y="2151"/>
              <a:ext cx="2397" cy="232"/>
            </a:xfrm>
            <a:prstGeom prst="line">
              <a:avLst/>
            </a:prstGeom>
            <a:noFill/>
            <a:ln w="762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3296" y="480"/>
              <a:ext cx="1792" cy="2967"/>
              <a:chOff x="3296" y="480"/>
              <a:chExt cx="1792" cy="2967"/>
            </a:xfrm>
          </p:grpSpPr>
          <p:sp>
            <p:nvSpPr>
              <p:cNvPr id="8" name="Line 8"/>
              <p:cNvSpPr>
                <a:spLocks noChangeShapeType="1"/>
              </p:cNvSpPr>
              <p:nvPr/>
            </p:nvSpPr>
            <p:spPr bwMode="auto">
              <a:xfrm flipH="1">
                <a:off x="3904" y="480"/>
                <a:ext cx="1056" cy="2832"/>
              </a:xfrm>
              <a:prstGeom prst="line">
                <a:avLst/>
              </a:prstGeom>
              <a:noFill/>
              <a:ln w="76200" cmpd="sng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Text Box 9"/>
              <p:cNvSpPr txBox="1">
                <a:spLocks noChangeArrowheads="1"/>
              </p:cNvSpPr>
              <p:nvPr/>
            </p:nvSpPr>
            <p:spPr bwMode="auto">
              <a:xfrm>
                <a:off x="3296" y="536"/>
                <a:ext cx="240" cy="4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200" b="1" dirty="0">
                    <a:solidFill>
                      <a:srgbClr val="002060"/>
                    </a:solidFill>
                  </a:rPr>
                  <a:t>а</a:t>
                </a:r>
              </a:p>
            </p:txBody>
          </p:sp>
          <p:sp>
            <p:nvSpPr>
              <p:cNvPr id="10" name="Text Box 10"/>
              <p:cNvSpPr txBox="1">
                <a:spLocks noChangeArrowheads="1"/>
              </p:cNvSpPr>
              <p:nvPr/>
            </p:nvSpPr>
            <p:spPr bwMode="auto">
              <a:xfrm>
                <a:off x="3696" y="3216"/>
                <a:ext cx="33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ru-RU" sz="1800"/>
              </a:p>
            </p:txBody>
          </p:sp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4472" y="591"/>
                <a:ext cx="243" cy="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4400" b="1" dirty="0">
                    <a:solidFill>
                      <a:srgbClr val="0000CC"/>
                    </a:solidFill>
                  </a:rPr>
                  <a:t>1</a:t>
                </a:r>
              </a:p>
            </p:txBody>
          </p:sp>
          <p:sp>
            <p:nvSpPr>
              <p:cNvPr id="13" name="Text Box 13"/>
              <p:cNvSpPr txBox="1">
                <a:spLocks noChangeArrowheads="1"/>
              </p:cNvSpPr>
              <p:nvPr/>
            </p:nvSpPr>
            <p:spPr bwMode="auto">
              <a:xfrm>
                <a:off x="4800" y="591"/>
                <a:ext cx="288" cy="600"/>
              </a:xfrm>
              <a:prstGeom prst="rect">
                <a:avLst/>
              </a:prstGeom>
              <a:noFill/>
              <a:ln w="41275" cmpd="sng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4400" b="1" dirty="0">
                    <a:solidFill>
                      <a:srgbClr val="0000CC"/>
                    </a:solidFill>
                  </a:rPr>
                  <a:t>2</a:t>
                </a:r>
              </a:p>
            </p:txBody>
          </p:sp>
          <p:sp>
            <p:nvSpPr>
              <p:cNvPr id="14" name="Text Box 14"/>
              <p:cNvSpPr txBox="1">
                <a:spLocks noChangeArrowheads="1"/>
              </p:cNvSpPr>
              <p:nvPr/>
            </p:nvSpPr>
            <p:spPr bwMode="auto">
              <a:xfrm>
                <a:off x="4351" y="1037"/>
                <a:ext cx="305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600" b="1" dirty="0">
                    <a:solidFill>
                      <a:srgbClr val="0000CC"/>
                    </a:solidFill>
                  </a:rPr>
                  <a:t>3</a:t>
                </a:r>
              </a:p>
            </p:txBody>
          </p:sp>
          <p:sp>
            <p:nvSpPr>
              <p:cNvPr id="15" name="Text Box 15"/>
              <p:cNvSpPr txBox="1">
                <a:spLocks noChangeArrowheads="1"/>
              </p:cNvSpPr>
              <p:nvPr/>
            </p:nvSpPr>
            <p:spPr bwMode="auto">
              <a:xfrm>
                <a:off x="4656" y="1152"/>
                <a:ext cx="240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600" b="1" dirty="0">
                    <a:solidFill>
                      <a:srgbClr val="0000CC"/>
                    </a:solidFill>
                  </a:rPr>
                  <a:t>4</a:t>
                </a:r>
              </a:p>
            </p:txBody>
          </p:sp>
          <p:sp>
            <p:nvSpPr>
              <p:cNvPr id="16" name="Text Box 16"/>
              <p:cNvSpPr txBox="1">
                <a:spLocks noChangeArrowheads="1"/>
              </p:cNvSpPr>
              <p:nvPr/>
            </p:nvSpPr>
            <p:spPr bwMode="auto">
              <a:xfrm>
                <a:off x="4067" y="1650"/>
                <a:ext cx="240" cy="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4000" b="1" dirty="0">
                    <a:solidFill>
                      <a:srgbClr val="0000CC"/>
                    </a:solidFill>
                  </a:rPr>
                  <a:t>5</a:t>
                </a:r>
              </a:p>
            </p:txBody>
          </p:sp>
          <p:sp>
            <p:nvSpPr>
              <p:cNvPr id="17" name="Text Box 17"/>
              <p:cNvSpPr txBox="1">
                <a:spLocks noChangeArrowheads="1"/>
              </p:cNvSpPr>
              <p:nvPr/>
            </p:nvSpPr>
            <p:spPr bwMode="auto">
              <a:xfrm>
                <a:off x="4472" y="1872"/>
                <a:ext cx="192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600" b="1" dirty="0">
                    <a:solidFill>
                      <a:srgbClr val="0000CC"/>
                    </a:solidFill>
                  </a:rPr>
                  <a:t>6</a:t>
                </a:r>
              </a:p>
            </p:txBody>
          </p:sp>
          <p:sp>
            <p:nvSpPr>
              <p:cNvPr id="18" name="Text Box 18"/>
              <p:cNvSpPr txBox="1">
                <a:spLocks noChangeArrowheads="1"/>
              </p:cNvSpPr>
              <p:nvPr/>
            </p:nvSpPr>
            <p:spPr bwMode="auto">
              <a:xfrm>
                <a:off x="3945" y="2160"/>
                <a:ext cx="279" cy="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4000" b="1" dirty="0">
                    <a:solidFill>
                      <a:srgbClr val="0000CC"/>
                    </a:solidFill>
                  </a:rPr>
                  <a:t>7</a:t>
                </a:r>
              </a:p>
            </p:txBody>
          </p:sp>
          <p:sp>
            <p:nvSpPr>
              <p:cNvPr id="19" name="Text Box 19"/>
              <p:cNvSpPr txBox="1">
                <a:spLocks noChangeArrowheads="1"/>
              </p:cNvSpPr>
              <p:nvPr/>
            </p:nvSpPr>
            <p:spPr bwMode="auto">
              <a:xfrm>
                <a:off x="4310" y="2262"/>
                <a:ext cx="192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600" b="1" dirty="0">
                    <a:solidFill>
                      <a:srgbClr val="0000CC"/>
                    </a:solidFill>
                  </a:rPr>
                  <a:t>8</a:t>
                </a:r>
              </a:p>
            </p:txBody>
          </p:sp>
        </p:grpSp>
      </p:grpSp>
      <p:graphicFrame>
        <p:nvGraphicFramePr>
          <p:cNvPr id="23" name="Объект 22"/>
          <p:cNvGraphicFramePr>
            <a:graphicFrameLocks noChangeAspect="1"/>
          </p:cNvGraphicFramePr>
          <p:nvPr/>
        </p:nvGraphicFramePr>
        <p:xfrm>
          <a:off x="714348" y="1357298"/>
          <a:ext cx="357190" cy="381000"/>
        </p:xfrm>
        <a:graphic>
          <a:graphicData uri="http://schemas.openxmlformats.org/presentationml/2006/ole">
            <p:oleObj spid="_x0000_s79877" name="Формула" r:id="rId3" imgW="164880" imgH="152280" progId="Equation.3">
              <p:embed/>
            </p:oleObj>
          </a:graphicData>
        </a:graphic>
      </p:graphicFrame>
      <p:graphicFrame>
        <p:nvGraphicFramePr>
          <p:cNvPr id="79878" name="Object 6"/>
          <p:cNvGraphicFramePr>
            <a:graphicFrameLocks noChangeAspect="1"/>
          </p:cNvGraphicFramePr>
          <p:nvPr/>
        </p:nvGraphicFramePr>
        <p:xfrm>
          <a:off x="1500166" y="1357298"/>
          <a:ext cx="357187" cy="381000"/>
        </p:xfrm>
        <a:graphic>
          <a:graphicData uri="http://schemas.openxmlformats.org/presentationml/2006/ole">
            <p:oleObj spid="_x0000_s79878" name="Формула" r:id="rId4" imgW="164880" imgH="152280" progId="Equation.3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57158" y="2285992"/>
            <a:ext cx="39290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2.    4 і    6 – внутрішні різносторонні</a:t>
            </a:r>
          </a:p>
          <a:p>
            <a:endParaRPr lang="uk-UA" sz="2800" dirty="0"/>
          </a:p>
        </p:txBody>
      </p:sp>
      <p:graphicFrame>
        <p:nvGraphicFramePr>
          <p:cNvPr id="79879" name="Object 7"/>
          <p:cNvGraphicFramePr>
            <a:graphicFrameLocks noChangeAspect="1"/>
          </p:cNvGraphicFramePr>
          <p:nvPr/>
        </p:nvGraphicFramePr>
        <p:xfrm>
          <a:off x="785786" y="2357430"/>
          <a:ext cx="357188" cy="381000"/>
        </p:xfrm>
        <a:graphic>
          <a:graphicData uri="http://schemas.openxmlformats.org/presentationml/2006/ole">
            <p:oleObj spid="_x0000_s79879" name="Формула" r:id="rId5" imgW="164880" imgH="152280" progId="Equation.3">
              <p:embed/>
            </p:oleObj>
          </a:graphicData>
        </a:graphic>
      </p:graphicFrame>
      <p:graphicFrame>
        <p:nvGraphicFramePr>
          <p:cNvPr id="79880" name="Object 8"/>
          <p:cNvGraphicFramePr>
            <a:graphicFrameLocks noChangeAspect="1"/>
          </p:cNvGraphicFramePr>
          <p:nvPr/>
        </p:nvGraphicFramePr>
        <p:xfrm>
          <a:off x="1571604" y="2357430"/>
          <a:ext cx="357188" cy="381000"/>
        </p:xfrm>
        <a:graphic>
          <a:graphicData uri="http://schemas.openxmlformats.org/presentationml/2006/ole">
            <p:oleObj spid="_x0000_s79880" name="Формула" r:id="rId6" imgW="164880" imgH="152280" progId="Equation.3">
              <p:embed/>
            </p:oleObj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285720" y="3214686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3.    2 і    6 – відповідні </a:t>
            </a:r>
          </a:p>
          <a:p>
            <a:endParaRPr lang="uk-UA" sz="2800" dirty="0"/>
          </a:p>
        </p:txBody>
      </p:sp>
      <p:graphicFrame>
        <p:nvGraphicFramePr>
          <p:cNvPr id="79881" name="Object 9"/>
          <p:cNvGraphicFramePr>
            <a:graphicFrameLocks noChangeAspect="1"/>
          </p:cNvGraphicFramePr>
          <p:nvPr/>
        </p:nvGraphicFramePr>
        <p:xfrm>
          <a:off x="714348" y="3286124"/>
          <a:ext cx="357187" cy="381000"/>
        </p:xfrm>
        <a:graphic>
          <a:graphicData uri="http://schemas.openxmlformats.org/presentationml/2006/ole">
            <p:oleObj spid="_x0000_s79881" name="Формула" r:id="rId7" imgW="164880" imgH="152280" progId="Equation.3">
              <p:embed/>
            </p:oleObj>
          </a:graphicData>
        </a:graphic>
      </p:graphicFrame>
      <p:graphicFrame>
        <p:nvGraphicFramePr>
          <p:cNvPr id="79882" name="Object 10"/>
          <p:cNvGraphicFramePr>
            <a:graphicFrameLocks noChangeAspect="1"/>
          </p:cNvGraphicFramePr>
          <p:nvPr/>
        </p:nvGraphicFramePr>
        <p:xfrm>
          <a:off x="1428728" y="3214686"/>
          <a:ext cx="357187" cy="381000"/>
        </p:xfrm>
        <a:graphic>
          <a:graphicData uri="http://schemas.openxmlformats.org/presentationml/2006/ole">
            <p:oleObj spid="_x0000_s79882" name="Формула" r:id="rId8" imgW="164880" imgH="152280" progId="Equation.3">
              <p:embed/>
            </p:oleObj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85720" y="4143380"/>
            <a:ext cx="39290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4.    5 і    3 – внутрішні односторонні</a:t>
            </a:r>
          </a:p>
          <a:p>
            <a:endParaRPr lang="uk-UA" sz="2800" dirty="0"/>
          </a:p>
        </p:txBody>
      </p:sp>
      <p:graphicFrame>
        <p:nvGraphicFramePr>
          <p:cNvPr id="79883" name="Object 11"/>
          <p:cNvGraphicFramePr>
            <a:graphicFrameLocks noChangeAspect="1"/>
          </p:cNvGraphicFramePr>
          <p:nvPr/>
        </p:nvGraphicFramePr>
        <p:xfrm>
          <a:off x="714348" y="4214818"/>
          <a:ext cx="357188" cy="381000"/>
        </p:xfrm>
        <a:graphic>
          <a:graphicData uri="http://schemas.openxmlformats.org/presentationml/2006/ole">
            <p:oleObj spid="_x0000_s79883" name="Формула" r:id="rId9" imgW="164880" imgH="152280" progId="Equation.3">
              <p:embed/>
            </p:oleObj>
          </a:graphicData>
        </a:graphic>
      </p:graphicFrame>
      <p:graphicFrame>
        <p:nvGraphicFramePr>
          <p:cNvPr id="79884" name="Object 12"/>
          <p:cNvGraphicFramePr>
            <a:graphicFrameLocks noChangeAspect="1"/>
          </p:cNvGraphicFramePr>
          <p:nvPr/>
        </p:nvGraphicFramePr>
        <p:xfrm>
          <a:off x="1428728" y="4214818"/>
          <a:ext cx="357188" cy="381000"/>
        </p:xfrm>
        <a:graphic>
          <a:graphicData uri="http://schemas.openxmlformats.org/presentationml/2006/ole">
            <p:oleObj spid="_x0000_s79884" name="Формула" r:id="rId10" imgW="164880" imgH="152280" progId="Equation.3">
              <p:embed/>
            </p:oleObj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285720" y="5072075"/>
            <a:ext cx="6500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5.    5 і    </a:t>
            </a:r>
            <a:r>
              <a:rPr lang="uk-UA" sz="2800" dirty="0" smtClean="0"/>
              <a:t>1 </a:t>
            </a:r>
            <a:r>
              <a:rPr lang="uk-UA" sz="2800" dirty="0" smtClean="0"/>
              <a:t>– внутрішні односторонні</a:t>
            </a:r>
          </a:p>
          <a:p>
            <a:endParaRPr lang="uk-UA" sz="2800" dirty="0"/>
          </a:p>
        </p:txBody>
      </p:sp>
      <p:graphicFrame>
        <p:nvGraphicFramePr>
          <p:cNvPr id="79885" name="Object 13"/>
          <p:cNvGraphicFramePr>
            <a:graphicFrameLocks noChangeAspect="1"/>
          </p:cNvGraphicFramePr>
          <p:nvPr/>
        </p:nvGraphicFramePr>
        <p:xfrm>
          <a:off x="642910" y="5143512"/>
          <a:ext cx="357188" cy="381000"/>
        </p:xfrm>
        <a:graphic>
          <a:graphicData uri="http://schemas.openxmlformats.org/presentationml/2006/ole">
            <p:oleObj spid="_x0000_s79885" name="Формула" r:id="rId11" imgW="164880" imgH="152280" progId="Equation.3">
              <p:embed/>
            </p:oleObj>
          </a:graphicData>
        </a:graphic>
      </p:graphicFrame>
      <p:graphicFrame>
        <p:nvGraphicFramePr>
          <p:cNvPr id="79886" name="Object 14"/>
          <p:cNvGraphicFramePr>
            <a:graphicFrameLocks noChangeAspect="1"/>
          </p:cNvGraphicFramePr>
          <p:nvPr/>
        </p:nvGraphicFramePr>
        <p:xfrm>
          <a:off x="1500166" y="5143512"/>
          <a:ext cx="357188" cy="381000"/>
        </p:xfrm>
        <a:graphic>
          <a:graphicData uri="http://schemas.openxmlformats.org/presentationml/2006/ole">
            <p:oleObj spid="_x0000_s79886" name="Формула" r:id="rId12" imgW="164880" imgH="152280" progId="Equation.3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4643438" y="271462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b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00958" y="85723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</a:rPr>
              <a:t>с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85720" y="5643578"/>
            <a:ext cx="6500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6.    5 і    4 – внутрішні односторонні</a:t>
            </a:r>
          </a:p>
          <a:p>
            <a:endParaRPr lang="uk-UA" sz="2800" dirty="0"/>
          </a:p>
        </p:txBody>
      </p:sp>
      <p:graphicFrame>
        <p:nvGraphicFramePr>
          <p:cNvPr id="79887" name="Object 15"/>
          <p:cNvGraphicFramePr>
            <a:graphicFrameLocks noChangeAspect="1"/>
          </p:cNvGraphicFramePr>
          <p:nvPr/>
        </p:nvGraphicFramePr>
        <p:xfrm>
          <a:off x="714348" y="5715016"/>
          <a:ext cx="357187" cy="381000"/>
        </p:xfrm>
        <a:graphic>
          <a:graphicData uri="http://schemas.openxmlformats.org/presentationml/2006/ole">
            <p:oleObj spid="_x0000_s79887" name="Формула" r:id="rId13" imgW="164880" imgH="152280" progId="Equation.3">
              <p:embed/>
            </p:oleObj>
          </a:graphicData>
        </a:graphic>
      </p:graphicFrame>
      <p:graphicFrame>
        <p:nvGraphicFramePr>
          <p:cNvPr id="79888" name="Object 16"/>
          <p:cNvGraphicFramePr>
            <a:graphicFrameLocks noChangeAspect="1"/>
          </p:cNvGraphicFramePr>
          <p:nvPr/>
        </p:nvGraphicFramePr>
        <p:xfrm>
          <a:off x="1500166" y="5715016"/>
          <a:ext cx="357187" cy="381000"/>
        </p:xfrm>
        <a:graphic>
          <a:graphicData uri="http://schemas.openxmlformats.org/presentationml/2006/ole">
            <p:oleObj spid="_x0000_s79888" name="Формула" r:id="rId14" imgW="164880" imgH="152280" progId="Equation.3">
              <p:embed/>
            </p:oleObj>
          </a:graphicData>
        </a:graphic>
      </p:graphicFrame>
      <p:pic>
        <p:nvPicPr>
          <p:cNvPr id="42" name="Picture 3" descr="ANTN027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4429132"/>
            <a:ext cx="2289175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28" grpId="0"/>
      <p:bldP spid="31" grpId="0"/>
      <p:bldP spid="34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854" y="428604"/>
            <a:ext cx="745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</a:rPr>
              <a:t>Прямі </a:t>
            </a:r>
            <a:r>
              <a:rPr lang="en-US" sz="3600" b="1" dirty="0" smtClean="0">
                <a:solidFill>
                  <a:srgbClr val="C00000"/>
                </a:solidFill>
              </a:rPr>
              <a:t>a</a:t>
            </a:r>
            <a:r>
              <a:rPr lang="uk-UA" sz="3600" b="1" dirty="0" smtClean="0">
                <a:solidFill>
                  <a:srgbClr val="C00000"/>
                </a:solidFill>
              </a:rPr>
              <a:t> і </a:t>
            </a:r>
            <a:r>
              <a:rPr lang="en-US" sz="3600" b="1" dirty="0" smtClean="0">
                <a:solidFill>
                  <a:srgbClr val="C00000"/>
                </a:solidFill>
              </a:rPr>
              <a:t>b</a:t>
            </a:r>
            <a:r>
              <a:rPr lang="uk-UA" sz="3600" b="1" dirty="0" smtClean="0">
                <a:solidFill>
                  <a:srgbClr val="C00000"/>
                </a:solidFill>
              </a:rPr>
              <a:t> паралельні, якщо…</a:t>
            </a:r>
            <a:endParaRPr lang="uk-UA" sz="3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85861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1.    3</a:t>
            </a:r>
            <a:r>
              <a:rPr lang="en-US" sz="2800" dirty="0" smtClean="0"/>
              <a:t>=</a:t>
            </a:r>
            <a:r>
              <a:rPr lang="uk-UA" sz="2800" dirty="0" smtClean="0"/>
              <a:t>    6; </a:t>
            </a:r>
          </a:p>
          <a:p>
            <a:endParaRPr lang="uk-UA" sz="2800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500880" y="1071546"/>
            <a:ext cx="4290781" cy="3805945"/>
            <a:chOff x="3296" y="480"/>
            <a:chExt cx="2437" cy="2967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3360" y="1008"/>
              <a:ext cx="2304" cy="240"/>
            </a:xfrm>
            <a:prstGeom prst="line">
              <a:avLst/>
            </a:prstGeom>
            <a:noFill/>
            <a:ln w="762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3336" y="2151"/>
              <a:ext cx="2397" cy="232"/>
            </a:xfrm>
            <a:prstGeom prst="line">
              <a:avLst/>
            </a:prstGeom>
            <a:noFill/>
            <a:ln w="762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3296" y="480"/>
              <a:ext cx="1792" cy="2967"/>
              <a:chOff x="3296" y="480"/>
              <a:chExt cx="1792" cy="2967"/>
            </a:xfrm>
          </p:grpSpPr>
          <p:sp>
            <p:nvSpPr>
              <p:cNvPr id="8" name="Line 8"/>
              <p:cNvSpPr>
                <a:spLocks noChangeShapeType="1"/>
              </p:cNvSpPr>
              <p:nvPr/>
            </p:nvSpPr>
            <p:spPr bwMode="auto">
              <a:xfrm flipH="1">
                <a:off x="3904" y="480"/>
                <a:ext cx="1056" cy="2832"/>
              </a:xfrm>
              <a:prstGeom prst="line">
                <a:avLst/>
              </a:prstGeom>
              <a:noFill/>
              <a:ln w="76200" cmpd="sng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Text Box 9"/>
              <p:cNvSpPr txBox="1">
                <a:spLocks noChangeArrowheads="1"/>
              </p:cNvSpPr>
              <p:nvPr/>
            </p:nvSpPr>
            <p:spPr bwMode="auto">
              <a:xfrm>
                <a:off x="3296" y="536"/>
                <a:ext cx="240" cy="4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200" b="1" dirty="0">
                    <a:solidFill>
                      <a:srgbClr val="002060"/>
                    </a:solidFill>
                  </a:rPr>
                  <a:t>а</a:t>
                </a:r>
              </a:p>
            </p:txBody>
          </p:sp>
          <p:sp>
            <p:nvSpPr>
              <p:cNvPr id="10" name="Text Box 10"/>
              <p:cNvSpPr txBox="1">
                <a:spLocks noChangeArrowheads="1"/>
              </p:cNvSpPr>
              <p:nvPr/>
            </p:nvSpPr>
            <p:spPr bwMode="auto">
              <a:xfrm>
                <a:off x="3696" y="3216"/>
                <a:ext cx="33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ru-RU" sz="1800"/>
              </a:p>
            </p:txBody>
          </p:sp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4472" y="591"/>
                <a:ext cx="243" cy="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4400" b="1" dirty="0">
                    <a:solidFill>
                      <a:srgbClr val="0000CC"/>
                    </a:solidFill>
                  </a:rPr>
                  <a:t>1</a:t>
                </a:r>
              </a:p>
            </p:txBody>
          </p:sp>
          <p:sp>
            <p:nvSpPr>
              <p:cNvPr id="13" name="Text Box 13"/>
              <p:cNvSpPr txBox="1">
                <a:spLocks noChangeArrowheads="1"/>
              </p:cNvSpPr>
              <p:nvPr/>
            </p:nvSpPr>
            <p:spPr bwMode="auto">
              <a:xfrm>
                <a:off x="4800" y="591"/>
                <a:ext cx="288" cy="600"/>
              </a:xfrm>
              <a:prstGeom prst="rect">
                <a:avLst/>
              </a:prstGeom>
              <a:noFill/>
              <a:ln w="41275" cmpd="sng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4400" b="1" dirty="0">
                    <a:solidFill>
                      <a:srgbClr val="0000CC"/>
                    </a:solidFill>
                  </a:rPr>
                  <a:t>2</a:t>
                </a:r>
              </a:p>
            </p:txBody>
          </p:sp>
          <p:sp>
            <p:nvSpPr>
              <p:cNvPr id="14" name="Text Box 14"/>
              <p:cNvSpPr txBox="1">
                <a:spLocks noChangeArrowheads="1"/>
              </p:cNvSpPr>
              <p:nvPr/>
            </p:nvSpPr>
            <p:spPr bwMode="auto">
              <a:xfrm>
                <a:off x="4351" y="1037"/>
                <a:ext cx="305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600" b="1" dirty="0">
                    <a:solidFill>
                      <a:srgbClr val="0000CC"/>
                    </a:solidFill>
                  </a:rPr>
                  <a:t>3</a:t>
                </a:r>
              </a:p>
            </p:txBody>
          </p:sp>
          <p:sp>
            <p:nvSpPr>
              <p:cNvPr id="15" name="Text Box 15"/>
              <p:cNvSpPr txBox="1">
                <a:spLocks noChangeArrowheads="1"/>
              </p:cNvSpPr>
              <p:nvPr/>
            </p:nvSpPr>
            <p:spPr bwMode="auto">
              <a:xfrm>
                <a:off x="4656" y="1152"/>
                <a:ext cx="240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600" b="1" dirty="0">
                    <a:solidFill>
                      <a:srgbClr val="0000CC"/>
                    </a:solidFill>
                  </a:rPr>
                  <a:t>4</a:t>
                </a:r>
              </a:p>
            </p:txBody>
          </p:sp>
          <p:sp>
            <p:nvSpPr>
              <p:cNvPr id="16" name="Text Box 16"/>
              <p:cNvSpPr txBox="1">
                <a:spLocks noChangeArrowheads="1"/>
              </p:cNvSpPr>
              <p:nvPr/>
            </p:nvSpPr>
            <p:spPr bwMode="auto">
              <a:xfrm>
                <a:off x="4067" y="1650"/>
                <a:ext cx="240" cy="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4000" b="1" dirty="0">
                    <a:solidFill>
                      <a:srgbClr val="0000CC"/>
                    </a:solidFill>
                  </a:rPr>
                  <a:t>5</a:t>
                </a:r>
              </a:p>
            </p:txBody>
          </p:sp>
          <p:sp>
            <p:nvSpPr>
              <p:cNvPr id="17" name="Text Box 17"/>
              <p:cNvSpPr txBox="1">
                <a:spLocks noChangeArrowheads="1"/>
              </p:cNvSpPr>
              <p:nvPr/>
            </p:nvSpPr>
            <p:spPr bwMode="auto">
              <a:xfrm>
                <a:off x="4472" y="1872"/>
                <a:ext cx="192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600" b="1" dirty="0">
                    <a:solidFill>
                      <a:srgbClr val="0000CC"/>
                    </a:solidFill>
                  </a:rPr>
                  <a:t>6</a:t>
                </a:r>
              </a:p>
            </p:txBody>
          </p:sp>
          <p:sp>
            <p:nvSpPr>
              <p:cNvPr id="18" name="Text Box 18"/>
              <p:cNvSpPr txBox="1">
                <a:spLocks noChangeArrowheads="1"/>
              </p:cNvSpPr>
              <p:nvPr/>
            </p:nvSpPr>
            <p:spPr bwMode="auto">
              <a:xfrm>
                <a:off x="3945" y="2160"/>
                <a:ext cx="279" cy="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4000" b="1" dirty="0">
                    <a:solidFill>
                      <a:srgbClr val="0000CC"/>
                    </a:solidFill>
                  </a:rPr>
                  <a:t>7</a:t>
                </a:r>
              </a:p>
            </p:txBody>
          </p:sp>
          <p:sp>
            <p:nvSpPr>
              <p:cNvPr id="19" name="Text Box 19"/>
              <p:cNvSpPr txBox="1">
                <a:spLocks noChangeArrowheads="1"/>
              </p:cNvSpPr>
              <p:nvPr/>
            </p:nvSpPr>
            <p:spPr bwMode="auto">
              <a:xfrm>
                <a:off x="4310" y="2262"/>
                <a:ext cx="192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600" b="1" dirty="0">
                    <a:solidFill>
                      <a:srgbClr val="0000CC"/>
                    </a:solidFill>
                  </a:rPr>
                  <a:t>8</a:t>
                </a:r>
              </a:p>
            </p:txBody>
          </p:sp>
        </p:grpSp>
      </p:grpSp>
      <p:graphicFrame>
        <p:nvGraphicFramePr>
          <p:cNvPr id="23" name="Объект 22"/>
          <p:cNvGraphicFramePr>
            <a:graphicFrameLocks noChangeAspect="1"/>
          </p:cNvGraphicFramePr>
          <p:nvPr/>
        </p:nvGraphicFramePr>
        <p:xfrm>
          <a:off x="714348" y="1357298"/>
          <a:ext cx="357190" cy="381000"/>
        </p:xfrm>
        <a:graphic>
          <a:graphicData uri="http://schemas.openxmlformats.org/presentationml/2006/ole">
            <p:oleObj spid="_x0000_s80898" name="Формула" r:id="rId3" imgW="164880" imgH="152280" progId="Equation.3">
              <p:embed/>
            </p:oleObj>
          </a:graphicData>
        </a:graphic>
      </p:graphicFrame>
      <p:graphicFrame>
        <p:nvGraphicFramePr>
          <p:cNvPr id="79878" name="Object 6"/>
          <p:cNvGraphicFramePr>
            <a:graphicFrameLocks noChangeAspect="1"/>
          </p:cNvGraphicFramePr>
          <p:nvPr/>
        </p:nvGraphicFramePr>
        <p:xfrm>
          <a:off x="1500166" y="1357298"/>
          <a:ext cx="357187" cy="381000"/>
        </p:xfrm>
        <a:graphic>
          <a:graphicData uri="http://schemas.openxmlformats.org/presentationml/2006/ole">
            <p:oleObj spid="_x0000_s80899" name="Формула" r:id="rId4" imgW="164880" imgH="152280" progId="Equation.3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28596" y="1857364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2.    4 =    6;</a:t>
            </a:r>
          </a:p>
          <a:p>
            <a:endParaRPr lang="uk-UA" sz="2800" dirty="0"/>
          </a:p>
        </p:txBody>
      </p:sp>
      <p:graphicFrame>
        <p:nvGraphicFramePr>
          <p:cNvPr id="79879" name="Object 7"/>
          <p:cNvGraphicFramePr>
            <a:graphicFrameLocks noChangeAspect="1"/>
          </p:cNvGraphicFramePr>
          <p:nvPr/>
        </p:nvGraphicFramePr>
        <p:xfrm>
          <a:off x="714348" y="1928802"/>
          <a:ext cx="357188" cy="381000"/>
        </p:xfrm>
        <a:graphic>
          <a:graphicData uri="http://schemas.openxmlformats.org/presentationml/2006/ole">
            <p:oleObj spid="_x0000_s80900" name="Формула" r:id="rId5" imgW="164880" imgH="152280" progId="Equation.3">
              <p:embed/>
            </p:oleObj>
          </a:graphicData>
        </a:graphic>
      </p:graphicFrame>
      <p:graphicFrame>
        <p:nvGraphicFramePr>
          <p:cNvPr id="79880" name="Object 8"/>
          <p:cNvGraphicFramePr>
            <a:graphicFrameLocks noChangeAspect="1"/>
          </p:cNvGraphicFramePr>
          <p:nvPr/>
        </p:nvGraphicFramePr>
        <p:xfrm>
          <a:off x="1643042" y="1928802"/>
          <a:ext cx="357188" cy="381000"/>
        </p:xfrm>
        <a:graphic>
          <a:graphicData uri="http://schemas.openxmlformats.org/presentationml/2006/ole">
            <p:oleObj spid="_x0000_s80901" name="Формула" r:id="rId6" imgW="164880" imgH="152280" progId="Equation.3">
              <p:embed/>
            </p:oleObj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28596" y="2428868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3.    2 =    6;</a:t>
            </a:r>
          </a:p>
          <a:p>
            <a:endParaRPr lang="uk-UA" sz="2800" dirty="0"/>
          </a:p>
        </p:txBody>
      </p:sp>
      <p:graphicFrame>
        <p:nvGraphicFramePr>
          <p:cNvPr id="79881" name="Object 9"/>
          <p:cNvGraphicFramePr>
            <a:graphicFrameLocks noChangeAspect="1"/>
          </p:cNvGraphicFramePr>
          <p:nvPr/>
        </p:nvGraphicFramePr>
        <p:xfrm>
          <a:off x="857224" y="2500306"/>
          <a:ext cx="357187" cy="381000"/>
        </p:xfrm>
        <a:graphic>
          <a:graphicData uri="http://schemas.openxmlformats.org/presentationml/2006/ole">
            <p:oleObj spid="_x0000_s80902" name="Формула" r:id="rId7" imgW="164880" imgH="152280" progId="Equation.3">
              <p:embed/>
            </p:oleObj>
          </a:graphicData>
        </a:graphic>
      </p:graphicFrame>
      <p:graphicFrame>
        <p:nvGraphicFramePr>
          <p:cNvPr id="79882" name="Object 10"/>
          <p:cNvGraphicFramePr>
            <a:graphicFrameLocks noChangeAspect="1"/>
          </p:cNvGraphicFramePr>
          <p:nvPr/>
        </p:nvGraphicFramePr>
        <p:xfrm>
          <a:off x="1643042" y="2500306"/>
          <a:ext cx="357187" cy="381000"/>
        </p:xfrm>
        <a:graphic>
          <a:graphicData uri="http://schemas.openxmlformats.org/presentationml/2006/ole">
            <p:oleObj spid="_x0000_s80903" name="Формула" r:id="rId8" imgW="164880" imgH="152280" progId="Equation.3">
              <p:embed/>
            </p:oleObj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428596" y="2928934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4.    5+    3 =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/>
              <a:t>180</a:t>
            </a:r>
            <a:r>
              <a:rPr lang="ru-RU" sz="2800" baseline="30000" dirty="0" smtClean="0"/>
              <a:t>0</a:t>
            </a:r>
            <a:endParaRPr lang="uk-UA" sz="2800" dirty="0" smtClean="0"/>
          </a:p>
          <a:p>
            <a:endParaRPr lang="uk-UA" sz="2800" dirty="0"/>
          </a:p>
        </p:txBody>
      </p:sp>
      <p:graphicFrame>
        <p:nvGraphicFramePr>
          <p:cNvPr id="79883" name="Object 11"/>
          <p:cNvGraphicFramePr>
            <a:graphicFrameLocks noChangeAspect="1"/>
          </p:cNvGraphicFramePr>
          <p:nvPr/>
        </p:nvGraphicFramePr>
        <p:xfrm>
          <a:off x="785786" y="3000372"/>
          <a:ext cx="357188" cy="381000"/>
        </p:xfrm>
        <a:graphic>
          <a:graphicData uri="http://schemas.openxmlformats.org/presentationml/2006/ole">
            <p:oleObj spid="_x0000_s80904" name="Формула" r:id="rId9" imgW="164880" imgH="152280" progId="Equation.3">
              <p:embed/>
            </p:oleObj>
          </a:graphicData>
        </a:graphic>
      </p:graphicFrame>
      <p:graphicFrame>
        <p:nvGraphicFramePr>
          <p:cNvPr id="79884" name="Object 12"/>
          <p:cNvGraphicFramePr>
            <a:graphicFrameLocks noChangeAspect="1"/>
          </p:cNvGraphicFramePr>
          <p:nvPr/>
        </p:nvGraphicFramePr>
        <p:xfrm>
          <a:off x="1643042" y="3000372"/>
          <a:ext cx="357188" cy="381000"/>
        </p:xfrm>
        <a:graphic>
          <a:graphicData uri="http://schemas.openxmlformats.org/presentationml/2006/ole">
            <p:oleObj spid="_x0000_s80905" name="Формула" r:id="rId10" imgW="164880" imgH="152280" progId="Equation.3">
              <p:embed/>
            </p:oleObj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428596" y="3429000"/>
            <a:ext cx="6500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5.    5 =    3;  </a:t>
            </a:r>
          </a:p>
          <a:p>
            <a:endParaRPr lang="uk-UA" sz="2800" dirty="0"/>
          </a:p>
        </p:txBody>
      </p:sp>
      <p:graphicFrame>
        <p:nvGraphicFramePr>
          <p:cNvPr id="79885" name="Object 13"/>
          <p:cNvGraphicFramePr>
            <a:graphicFrameLocks noChangeAspect="1"/>
          </p:cNvGraphicFramePr>
          <p:nvPr/>
        </p:nvGraphicFramePr>
        <p:xfrm>
          <a:off x="785786" y="3500438"/>
          <a:ext cx="357188" cy="381000"/>
        </p:xfrm>
        <a:graphic>
          <a:graphicData uri="http://schemas.openxmlformats.org/presentationml/2006/ole">
            <p:oleObj spid="_x0000_s80906" name="Формула" r:id="rId11" imgW="164880" imgH="152280" progId="Equation.3">
              <p:embed/>
            </p:oleObj>
          </a:graphicData>
        </a:graphic>
      </p:graphicFrame>
      <p:graphicFrame>
        <p:nvGraphicFramePr>
          <p:cNvPr id="79886" name="Object 14"/>
          <p:cNvGraphicFramePr>
            <a:graphicFrameLocks noChangeAspect="1"/>
          </p:cNvGraphicFramePr>
          <p:nvPr/>
        </p:nvGraphicFramePr>
        <p:xfrm>
          <a:off x="1643042" y="3500438"/>
          <a:ext cx="357188" cy="381000"/>
        </p:xfrm>
        <a:graphic>
          <a:graphicData uri="http://schemas.openxmlformats.org/presentationml/2006/ole">
            <p:oleObj spid="_x0000_s80907" name="Формула" r:id="rId12" imgW="164880" imgH="152280" progId="Equation.3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4643438" y="271462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b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00958" y="85723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</a:rPr>
              <a:t>с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7158" y="3929066"/>
            <a:ext cx="6500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6.    7+    8=</a:t>
            </a:r>
            <a:r>
              <a:rPr lang="ru-RU" sz="2800" dirty="0" smtClean="0"/>
              <a:t> 180</a:t>
            </a:r>
            <a:r>
              <a:rPr lang="ru-RU" sz="2800" baseline="30000" dirty="0" smtClean="0"/>
              <a:t>0</a:t>
            </a:r>
            <a:r>
              <a:rPr lang="uk-UA" sz="2800" dirty="0" smtClean="0"/>
              <a:t>;</a:t>
            </a:r>
          </a:p>
          <a:p>
            <a:endParaRPr lang="uk-UA" sz="2800" dirty="0"/>
          </a:p>
        </p:txBody>
      </p:sp>
      <p:graphicFrame>
        <p:nvGraphicFramePr>
          <p:cNvPr id="79887" name="Object 15"/>
          <p:cNvGraphicFramePr>
            <a:graphicFrameLocks noChangeAspect="1"/>
          </p:cNvGraphicFramePr>
          <p:nvPr/>
        </p:nvGraphicFramePr>
        <p:xfrm>
          <a:off x="714348" y="4000504"/>
          <a:ext cx="357187" cy="381000"/>
        </p:xfrm>
        <a:graphic>
          <a:graphicData uri="http://schemas.openxmlformats.org/presentationml/2006/ole">
            <p:oleObj spid="_x0000_s80908" name="Формула" r:id="rId13" imgW="164880" imgH="152280" progId="Equation.3">
              <p:embed/>
            </p:oleObj>
          </a:graphicData>
        </a:graphic>
      </p:graphicFrame>
      <p:graphicFrame>
        <p:nvGraphicFramePr>
          <p:cNvPr id="79888" name="Object 16"/>
          <p:cNvGraphicFramePr>
            <a:graphicFrameLocks noChangeAspect="1"/>
          </p:cNvGraphicFramePr>
          <p:nvPr/>
        </p:nvGraphicFramePr>
        <p:xfrm>
          <a:off x="1571604" y="4000504"/>
          <a:ext cx="357187" cy="381000"/>
        </p:xfrm>
        <a:graphic>
          <a:graphicData uri="http://schemas.openxmlformats.org/presentationml/2006/ole">
            <p:oleObj spid="_x0000_s80909" name="Формула" r:id="rId14" imgW="164880" imgH="152280" progId="Equation.3">
              <p:embed/>
            </p:oleObj>
          </a:graphicData>
        </a:graphic>
      </p:graphicFrame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1785918" y="428604"/>
            <a:ext cx="422564" cy="58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1" name="Picture 3" descr="ANTN027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8" y="4071942"/>
            <a:ext cx="2289175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28" grpId="0"/>
      <p:bldP spid="31" grpId="0"/>
      <p:bldP spid="34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714488"/>
            <a:ext cx="7772400" cy="1362075"/>
          </a:xfrm>
        </p:spPr>
        <p:txBody>
          <a:bodyPr/>
          <a:lstStyle/>
          <a:p>
            <a:pPr algn="ctr"/>
            <a:r>
              <a:rPr lang="uk-UA" sz="5400" dirty="0" smtClean="0">
                <a:solidFill>
                  <a:srgbClr val="C00000"/>
                </a:solidFill>
              </a:rPr>
              <a:t>Практична робота - дослідження</a:t>
            </a:r>
            <a:endParaRPr lang="uk-UA" sz="5400" dirty="0">
              <a:solidFill>
                <a:srgbClr val="C00000"/>
              </a:solidFill>
            </a:endParaRPr>
          </a:p>
        </p:txBody>
      </p:sp>
      <p:sp>
        <p:nvSpPr>
          <p:cNvPr id="52226" name="AutoShape 2" descr="http://pedsovet.su/_ld/296/906603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aphicFrame>
        <p:nvGraphicFramePr>
          <p:cNvPr id="52228" name="Содержимое 3"/>
          <p:cNvGraphicFramePr>
            <a:graphicFrameLocks noChangeAspect="1"/>
          </p:cNvGraphicFramePr>
          <p:nvPr/>
        </p:nvGraphicFramePr>
        <p:xfrm>
          <a:off x="4357686" y="3357562"/>
          <a:ext cx="3714776" cy="3219473"/>
        </p:xfrm>
        <a:graphic>
          <a:graphicData uri="http://schemas.openxmlformats.org/presentationml/2006/ole">
            <p:oleObj spid="_x0000_s52228" name="Шаблон с поддержкой макросов" r:id="rId3" imgW="6230744" imgH="5094587" progId="Word.DocumentMacroEnabled.12">
              <p:embed/>
            </p:oleObj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1"/>
            <a:ext cx="7772400" cy="1000132"/>
          </a:xfrm>
        </p:spPr>
        <p:txBody>
          <a:bodyPr/>
          <a:lstStyle/>
          <a:p>
            <a:pPr algn="ctr"/>
            <a:r>
              <a:rPr lang="uk-UA" sz="4400" dirty="0" smtClean="0">
                <a:solidFill>
                  <a:srgbClr val="C00000"/>
                </a:solidFill>
              </a:rPr>
              <a:t>Висновок:</a:t>
            </a:r>
            <a:endParaRPr lang="uk-UA" sz="4400" dirty="0">
              <a:solidFill>
                <a:srgbClr val="C00000"/>
              </a:solidFill>
            </a:endParaRPr>
          </a:p>
        </p:txBody>
      </p:sp>
      <p:sp>
        <p:nvSpPr>
          <p:cNvPr id="52226" name="AutoShape 2" descr="http://pedsovet.su/_ld/296/906603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57158" y="1214422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rmAutofit fontScale="6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 w="635"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4000" b="1" i="0" u="none" strike="noStrike" kern="1200" cap="none" spc="0" normalizeH="0" baseline="0" noProof="0" dirty="0" smtClean="0">
                <a:ln w="635"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5300" b="1" i="0" u="none" strike="noStrike" kern="1200" cap="none" spc="0" normalizeH="0" baseline="0" noProof="0" dirty="0" smtClean="0">
                <a:ln w="635">
                  <a:noFill/>
                </a:ln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Якщо </a:t>
            </a:r>
            <a:r>
              <a:rPr kumimoji="0" lang="uk-UA" sz="5300" b="1" i="1" u="sng" strike="noStrike" kern="1200" cap="none" spc="0" normalizeH="0" baseline="0" noProof="0" dirty="0" smtClean="0">
                <a:ln w="635">
                  <a:noFill/>
                </a:ln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дві паралельні прямі</a:t>
            </a:r>
            <a:r>
              <a:rPr kumimoji="0" lang="uk-UA" sz="5300" b="1" i="0" u="none" strike="noStrike" kern="1200" cap="none" spc="0" normalizeH="0" baseline="0" noProof="0" dirty="0" smtClean="0">
                <a:ln w="635">
                  <a:noFill/>
                </a:ln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перетинаються січною, то:</a:t>
            </a:r>
            <a:endParaRPr kumimoji="0" lang="ru-RU" sz="5300" b="1" i="0" u="none" strike="noStrike" kern="1200" cap="none" spc="0" normalizeH="0" baseline="0" noProof="0" dirty="0">
              <a:ln w="635">
                <a:noFill/>
              </a:ln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95288" y="2060575"/>
            <a:ext cx="8226425" cy="3654441"/>
          </a:xfrm>
          <a:prstGeom prst="rect">
            <a:avLst/>
          </a:prstGeom>
          <a:ln>
            <a:noFill/>
          </a:ln>
        </p:spPr>
        <p:txBody>
          <a:bodyPr vert="horz" lIns="45720" rIns="45720" anchor="t">
            <a:normAutofit/>
          </a:bodyPr>
          <a:lstStyle/>
          <a:p>
            <a:pPr marL="533400" marR="0" lvl="0" indent="-5334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3400" marR="0" lvl="0" indent="-5334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uk-UA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</a:rPr>
              <a:t>відповідні</a:t>
            </a:r>
            <a:r>
              <a:rPr kumimoji="0" lang="uk-UA" sz="3200" b="1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</a:rPr>
              <a:t> кути … </a:t>
            </a:r>
            <a:endParaRPr kumimoji="0" lang="uk-UA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</a:endParaRPr>
          </a:p>
          <a:p>
            <a:pPr marL="533400" marR="0" lvl="0" indent="-5334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uk-UA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</a:rPr>
              <a:t>    </a:t>
            </a:r>
          </a:p>
          <a:p>
            <a:pPr marL="533400" marR="0" lvl="0" indent="-5334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uk-UA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- внутрішні різносторонні кути…</a:t>
            </a:r>
          </a:p>
          <a:p>
            <a:pPr marL="533400" marR="0" lvl="0" indent="-5334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uk-UA" sz="22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  <a:p>
            <a:pPr marL="533400" lvl="0" indent="-5334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</a:pPr>
            <a:r>
              <a:rPr kumimoji="0" lang="uk-UA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- </a:t>
            </a:r>
            <a:r>
              <a:rPr lang="uk-UA" sz="3200" b="1" dirty="0" smtClean="0">
                <a:solidFill>
                  <a:srgbClr val="008000"/>
                </a:solidFill>
              </a:rPr>
              <a:t>внутрішні односторонні кути в сумі становлять…</a:t>
            </a:r>
            <a:endParaRPr kumimoji="0" lang="uk-UA" sz="32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  <a:p>
            <a:pPr marL="533400" marR="0" lvl="0" indent="-5334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uk-UA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3400" marR="0" lvl="0" indent="-5334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058" y="2285992"/>
            <a:ext cx="128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u="sng" dirty="0" smtClean="0"/>
              <a:t>рівні</a:t>
            </a:r>
            <a:endParaRPr lang="uk-UA" sz="36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6715140" y="3214686"/>
            <a:ext cx="128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u="sng" dirty="0" smtClean="0"/>
              <a:t>рівні</a:t>
            </a:r>
            <a:endParaRPr lang="uk-UA" sz="3600" b="1" u="sng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3428992" y="4643446"/>
          <a:ext cx="785818" cy="523879"/>
        </p:xfrm>
        <a:graphic>
          <a:graphicData uri="http://schemas.openxmlformats.org/presentationml/2006/ole">
            <p:oleObj spid="_x0000_s81923" name="Формула" r:id="rId3" imgW="304560" imgH="203040" progId="Equation.3">
              <p:embed/>
            </p:oleObj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60350"/>
            <a:ext cx="8712231" cy="2954336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uk-UA" sz="3200" b="1" u="sng" dirty="0">
                <a:solidFill>
                  <a:srgbClr val="C00000"/>
                </a:solidFill>
              </a:rPr>
              <a:t>Аксіома </a:t>
            </a:r>
            <a:r>
              <a:rPr lang="uk-UA" sz="3200" b="1" u="sng" dirty="0" smtClean="0">
                <a:solidFill>
                  <a:srgbClr val="C00000"/>
                </a:solidFill>
              </a:rPr>
              <a:t>паралельності прямих (аксіома Евкліда):</a:t>
            </a:r>
            <a:r>
              <a:rPr lang="uk-UA" sz="3600" dirty="0"/>
              <a:t/>
            </a:r>
            <a:br>
              <a:rPr lang="uk-UA" sz="3600" dirty="0"/>
            </a:br>
            <a:r>
              <a:rPr lang="uk-UA" sz="3600" b="1" dirty="0">
                <a:solidFill>
                  <a:schemeClr val="tx1"/>
                </a:solidFill>
              </a:rPr>
              <a:t>Через точку, яка не лежить на даній прямій, можна провести тільки одну пряму, паралельну даній.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8371" name="Line 3"/>
          <p:cNvSpPr>
            <a:spLocks noChangeShapeType="1"/>
          </p:cNvSpPr>
          <p:nvPr/>
        </p:nvSpPr>
        <p:spPr bwMode="auto">
          <a:xfrm flipV="1">
            <a:off x="1835150" y="3860800"/>
            <a:ext cx="5184775" cy="11509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V="1">
            <a:off x="3492500" y="5157788"/>
            <a:ext cx="5184775" cy="115093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3" name="Oval 5"/>
          <p:cNvSpPr>
            <a:spLocks noChangeArrowheads="1"/>
          </p:cNvSpPr>
          <p:nvPr/>
        </p:nvSpPr>
        <p:spPr bwMode="auto">
          <a:xfrm>
            <a:off x="6443663" y="5516563"/>
            <a:ext cx="144462" cy="142875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374" name="WordArt 6"/>
          <p:cNvSpPr>
            <a:spLocks noChangeArrowheads="1" noChangeShapeType="1" noTextEdit="1"/>
          </p:cNvSpPr>
          <p:nvPr/>
        </p:nvSpPr>
        <p:spPr bwMode="auto">
          <a:xfrm>
            <a:off x="8101013" y="4365625"/>
            <a:ext cx="328639" cy="523875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а</a:t>
            </a:r>
          </a:p>
        </p:txBody>
      </p:sp>
      <p:sp>
        <p:nvSpPr>
          <p:cNvPr id="58375" name="WordArt 7"/>
          <p:cNvSpPr>
            <a:spLocks noChangeArrowheads="1" noChangeShapeType="1" noTextEdit="1"/>
          </p:cNvSpPr>
          <p:nvPr/>
        </p:nvSpPr>
        <p:spPr bwMode="auto">
          <a:xfrm>
            <a:off x="1763713" y="4149725"/>
            <a:ext cx="257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b</a:t>
            </a:r>
            <a:endParaRPr lang="ru-RU" sz="36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8376" name="WordArt 8"/>
          <p:cNvSpPr>
            <a:spLocks noChangeArrowheads="1" noChangeShapeType="1" noTextEdit="1"/>
          </p:cNvSpPr>
          <p:nvPr/>
        </p:nvSpPr>
        <p:spPr bwMode="auto">
          <a:xfrm>
            <a:off x="6732588" y="5734050"/>
            <a:ext cx="257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</a:t>
            </a:r>
          </a:p>
        </p:txBody>
      </p:sp>
      <p:pic>
        <p:nvPicPr>
          <p:cNvPr id="9" name="Picture 26" descr="CRCTR14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72" y="500042"/>
            <a:ext cx="17383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583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83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583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583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animBg="1"/>
      <p:bldP spid="58372" grpId="0" animBg="1"/>
      <p:bldP spid="58372" grpId="1" animBg="1"/>
      <p:bldP spid="58373" grpId="0" animBg="1"/>
      <p:bldP spid="58373" grpId="1" animBg="1"/>
      <p:bldP spid="58374" grpId="0" animBg="1"/>
      <p:bldP spid="58376" grpId="0" animBg="1"/>
      <p:bldP spid="5837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38SlideId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38SlideId267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ои">
  <a:themeElements>
    <a:clrScheme name="Слои 13">
      <a:dk1>
        <a:srgbClr val="000000"/>
      </a:dk1>
      <a:lt1>
        <a:srgbClr val="FAE5BC"/>
      </a:lt1>
      <a:dk2>
        <a:srgbClr val="000000"/>
      </a:dk2>
      <a:lt2>
        <a:srgbClr val="891411"/>
      </a:lt2>
      <a:accent1>
        <a:srgbClr val="4F917E"/>
      </a:accent1>
      <a:accent2>
        <a:srgbClr val="CC9900"/>
      </a:accent2>
      <a:accent3>
        <a:srgbClr val="FCF0DA"/>
      </a:accent3>
      <a:accent4>
        <a:srgbClr val="000000"/>
      </a:accent4>
      <a:accent5>
        <a:srgbClr val="B2C7C0"/>
      </a:accent5>
      <a:accent6>
        <a:srgbClr val="B98A00"/>
      </a:accent6>
      <a:hlink>
        <a:srgbClr val="5A84D8"/>
      </a:hlink>
      <a:folHlink>
        <a:srgbClr val="A0C6BA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1">
        <a:dk1>
          <a:srgbClr val="000000"/>
        </a:dk1>
        <a:lt1>
          <a:srgbClr val="339966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ADCAB8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2">
        <a:dk1>
          <a:srgbClr val="000000"/>
        </a:dk1>
        <a:lt1>
          <a:srgbClr val="007976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AABEBD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3">
        <a:dk1>
          <a:srgbClr val="000000"/>
        </a:dk1>
        <a:lt1>
          <a:srgbClr val="FAE5BC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CF0DA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Dekart_koord</Template>
  <TotalTime>707</TotalTime>
  <Words>918</Words>
  <Application>Microsoft Office PowerPoint</Application>
  <PresentationFormat>Экран (4:3)</PresentationFormat>
  <Paragraphs>253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Слои</vt:lpstr>
      <vt:lpstr>Оформление по умолчанию</vt:lpstr>
      <vt:lpstr>Поток</vt:lpstr>
      <vt:lpstr>Формула</vt:lpstr>
      <vt:lpstr>Шаблон с поддержкой макросов</vt:lpstr>
      <vt:lpstr>Слайд 1</vt:lpstr>
      <vt:lpstr>Слайд 2</vt:lpstr>
      <vt:lpstr>Тема уроку: Властивості кутів, утворених за перетину паралельних прямих січною </vt:lpstr>
      <vt:lpstr>Епіграф уроку:</vt:lpstr>
      <vt:lpstr>Слайд 5</vt:lpstr>
      <vt:lpstr>Слайд 6</vt:lpstr>
      <vt:lpstr>Практична робота - дослідження</vt:lpstr>
      <vt:lpstr>Висновок:</vt:lpstr>
      <vt:lpstr>Аксіома паралельності прямих (аксіома Евкліда): Через точку, яка не лежить на даній прямій, можна провести тільки одну пряму, паралельну даній.</vt:lpstr>
      <vt:lpstr>Першу , що дійшла до нас , книгу з геометрії – “Начала” написав александрійський учений Евклід , який жив у ІІІ ст. до нашої ери</vt:lpstr>
      <vt:lpstr>Слайд 11</vt:lpstr>
      <vt:lpstr>Слайд 12</vt:lpstr>
      <vt:lpstr>Слайд 13</vt:lpstr>
      <vt:lpstr>Слайд 14</vt:lpstr>
      <vt:lpstr>      Пряма теорема             Обернена теорема   </vt:lpstr>
      <vt:lpstr>Слайд 16</vt:lpstr>
      <vt:lpstr>     Завдання 1   (Усно)  a||b.  Чи правильно вказано градусні  міри  кутів?   </vt:lpstr>
      <vt:lpstr>    Завдання 2   (Письмово)  Градусна міра одного з кутів, утворених при перетині січною двох паралельних прямих, дорівнює       . Знайдіть градусні міри інших семи кутів</vt:lpstr>
      <vt:lpstr>Слайд 19</vt:lpstr>
      <vt:lpstr>Слайд 20</vt:lpstr>
      <vt:lpstr>Слайд 21</vt:lpstr>
      <vt:lpstr>Слайд 22</vt:lpstr>
      <vt:lpstr>Слайд 23</vt:lpstr>
      <vt:lpstr>ДОМАШНЄ  ЗАВДАННЯ: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Властивості кутів,  утворених при перетині  двох паралельних прямих січною</dc:title>
  <dc:creator>Оля</dc:creator>
  <cp:lastModifiedBy>shkola</cp:lastModifiedBy>
  <cp:revision>30</cp:revision>
  <dcterms:created xsi:type="dcterms:W3CDTF">2015-11-02T19:12:33Z</dcterms:created>
  <dcterms:modified xsi:type="dcterms:W3CDTF">2015-11-17T06:21:18Z</dcterms:modified>
</cp:coreProperties>
</file>